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95" r:id="rId2"/>
  </p:sldMasterIdLst>
  <p:notesMasterIdLst>
    <p:notesMasterId r:id="rId35"/>
  </p:notesMasterIdLst>
  <p:handoutMasterIdLst>
    <p:handoutMasterId r:id="rId36"/>
  </p:handoutMasterIdLst>
  <p:sldIdLst>
    <p:sldId id="449" r:id="rId3"/>
    <p:sldId id="1008" r:id="rId4"/>
    <p:sldId id="1026" r:id="rId5"/>
    <p:sldId id="999" r:id="rId6"/>
    <p:sldId id="1019" r:id="rId7"/>
    <p:sldId id="1031" r:id="rId8"/>
    <p:sldId id="1032" r:id="rId9"/>
    <p:sldId id="1033" r:id="rId10"/>
    <p:sldId id="1066" r:id="rId11"/>
    <p:sldId id="1068" r:id="rId12"/>
    <p:sldId id="1045" r:id="rId13"/>
    <p:sldId id="1046" r:id="rId14"/>
    <p:sldId id="1047" r:id="rId15"/>
    <p:sldId id="1048" r:id="rId16"/>
    <p:sldId id="1049" r:id="rId17"/>
    <p:sldId id="1050" r:id="rId18"/>
    <p:sldId id="1064" r:id="rId19"/>
    <p:sldId id="1052" r:id="rId20"/>
    <p:sldId id="1053" r:id="rId21"/>
    <p:sldId id="1057" r:id="rId22"/>
    <p:sldId id="1055" r:id="rId23"/>
    <p:sldId id="1056" r:id="rId24"/>
    <p:sldId id="1022" r:id="rId25"/>
    <p:sldId id="1060" r:id="rId26"/>
    <p:sldId id="1061" r:id="rId27"/>
    <p:sldId id="1063" r:id="rId28"/>
    <p:sldId id="1059" r:id="rId29"/>
    <p:sldId id="1023" r:id="rId30"/>
    <p:sldId id="1024" r:id="rId31"/>
    <p:sldId id="1065" r:id="rId32"/>
    <p:sldId id="1051" r:id="rId33"/>
    <p:sldId id="1006" r:id="rId34"/>
  </p:sldIdLst>
  <p:sldSz cx="9144000" cy="6858000" type="screen4x3"/>
  <p:notesSz cx="6797675" cy="9926638"/>
  <p:defaultTextStyle>
    <a:defPPr>
      <a:defRPr lang="en-US"/>
    </a:defPPr>
    <a:lvl1pPr algn="ctr" rtl="0" fontAlgn="base">
      <a:spcBef>
        <a:spcPct val="0"/>
      </a:spcBef>
      <a:spcAft>
        <a:spcPct val="0"/>
      </a:spcAft>
      <a:defRPr kern="1200">
        <a:solidFill>
          <a:srgbClr val="00C0C0"/>
        </a:solidFill>
        <a:latin typeface="Arial" pitchFamily="34" charset="0"/>
        <a:ea typeface="+mn-ea"/>
        <a:cs typeface="+mn-cs"/>
      </a:defRPr>
    </a:lvl1pPr>
    <a:lvl2pPr marL="457200" algn="ctr" rtl="0" fontAlgn="base">
      <a:spcBef>
        <a:spcPct val="0"/>
      </a:spcBef>
      <a:spcAft>
        <a:spcPct val="0"/>
      </a:spcAft>
      <a:defRPr kern="1200">
        <a:solidFill>
          <a:srgbClr val="00C0C0"/>
        </a:solidFill>
        <a:latin typeface="Arial" pitchFamily="34" charset="0"/>
        <a:ea typeface="+mn-ea"/>
        <a:cs typeface="+mn-cs"/>
      </a:defRPr>
    </a:lvl2pPr>
    <a:lvl3pPr marL="914400" algn="ctr" rtl="0" fontAlgn="base">
      <a:spcBef>
        <a:spcPct val="0"/>
      </a:spcBef>
      <a:spcAft>
        <a:spcPct val="0"/>
      </a:spcAft>
      <a:defRPr kern="1200">
        <a:solidFill>
          <a:srgbClr val="00C0C0"/>
        </a:solidFill>
        <a:latin typeface="Arial" pitchFamily="34" charset="0"/>
        <a:ea typeface="+mn-ea"/>
        <a:cs typeface="+mn-cs"/>
      </a:defRPr>
    </a:lvl3pPr>
    <a:lvl4pPr marL="1371600" algn="ctr" rtl="0" fontAlgn="base">
      <a:spcBef>
        <a:spcPct val="0"/>
      </a:spcBef>
      <a:spcAft>
        <a:spcPct val="0"/>
      </a:spcAft>
      <a:defRPr kern="1200">
        <a:solidFill>
          <a:srgbClr val="00C0C0"/>
        </a:solidFill>
        <a:latin typeface="Arial" pitchFamily="34" charset="0"/>
        <a:ea typeface="+mn-ea"/>
        <a:cs typeface="+mn-cs"/>
      </a:defRPr>
    </a:lvl4pPr>
    <a:lvl5pPr marL="1828800" algn="ctr" rtl="0" fontAlgn="base">
      <a:spcBef>
        <a:spcPct val="0"/>
      </a:spcBef>
      <a:spcAft>
        <a:spcPct val="0"/>
      </a:spcAft>
      <a:defRPr kern="1200">
        <a:solidFill>
          <a:srgbClr val="00C0C0"/>
        </a:solidFill>
        <a:latin typeface="Arial" pitchFamily="34" charset="0"/>
        <a:ea typeface="+mn-ea"/>
        <a:cs typeface="+mn-cs"/>
      </a:defRPr>
    </a:lvl5pPr>
    <a:lvl6pPr marL="2286000" algn="l" defTabSz="914400" rtl="0" eaLnBrk="1" latinLnBrk="1" hangingPunct="1">
      <a:defRPr kern="1200">
        <a:solidFill>
          <a:srgbClr val="00C0C0"/>
        </a:solidFill>
        <a:latin typeface="Arial" pitchFamily="34" charset="0"/>
        <a:ea typeface="+mn-ea"/>
        <a:cs typeface="+mn-cs"/>
      </a:defRPr>
    </a:lvl6pPr>
    <a:lvl7pPr marL="2743200" algn="l" defTabSz="914400" rtl="0" eaLnBrk="1" latinLnBrk="1" hangingPunct="1">
      <a:defRPr kern="1200">
        <a:solidFill>
          <a:srgbClr val="00C0C0"/>
        </a:solidFill>
        <a:latin typeface="Arial" pitchFamily="34" charset="0"/>
        <a:ea typeface="+mn-ea"/>
        <a:cs typeface="+mn-cs"/>
      </a:defRPr>
    </a:lvl7pPr>
    <a:lvl8pPr marL="3200400" algn="l" defTabSz="914400" rtl="0" eaLnBrk="1" latinLnBrk="1" hangingPunct="1">
      <a:defRPr kern="1200">
        <a:solidFill>
          <a:srgbClr val="00C0C0"/>
        </a:solidFill>
        <a:latin typeface="Arial" pitchFamily="34" charset="0"/>
        <a:ea typeface="+mn-ea"/>
        <a:cs typeface="+mn-cs"/>
      </a:defRPr>
    </a:lvl8pPr>
    <a:lvl9pPr marL="3657600" algn="l" defTabSz="914400" rtl="0" eaLnBrk="1" latinLnBrk="1" hangingPunct="1">
      <a:defRPr kern="1200">
        <a:solidFill>
          <a:srgbClr val="00C0C0"/>
        </a:solidFill>
        <a:latin typeface="Arial" pitchFamily="34" charset="0"/>
        <a:ea typeface="+mn-ea"/>
        <a:cs typeface="+mn-cs"/>
      </a:defRPr>
    </a:lvl9pPr>
  </p:defaultTextStyle>
  <p:extLst>
    <p:ext uri="{521415D9-36F7-43E2-AB2F-B90AF26B5E84}">
      <p14:sectionLst xmlns:p14="http://schemas.microsoft.com/office/powerpoint/2010/main">
        <p14:section name="기본 구역" id="{4CEE8726-F9F3-41AF-B5F6-E34B9A5B6B90}">
          <p14:sldIdLst>
            <p14:sldId id="449"/>
            <p14:sldId id="1008"/>
            <p14:sldId id="1026"/>
            <p14:sldId id="999"/>
            <p14:sldId id="1019"/>
            <p14:sldId id="1031"/>
            <p14:sldId id="1032"/>
            <p14:sldId id="1033"/>
            <p14:sldId id="1066"/>
            <p14:sldId id="1068"/>
            <p14:sldId id="1045"/>
            <p14:sldId id="1046"/>
            <p14:sldId id="1047"/>
            <p14:sldId id="1048"/>
            <p14:sldId id="1049"/>
            <p14:sldId id="1050"/>
            <p14:sldId id="1064"/>
            <p14:sldId id="1052"/>
            <p14:sldId id="1053"/>
            <p14:sldId id="1057"/>
            <p14:sldId id="1055"/>
            <p14:sldId id="1056"/>
            <p14:sldId id="1022"/>
            <p14:sldId id="1060"/>
            <p14:sldId id="1061"/>
            <p14:sldId id="1063"/>
            <p14:sldId id="1059"/>
            <p14:sldId id="1023"/>
            <p14:sldId id="1024"/>
            <p14:sldId id="1065"/>
            <p14:sldId id="1051"/>
            <p14:sldId id="1006"/>
          </p14:sldIdLst>
        </p14:section>
      </p14:sectionLst>
    </p:ext>
    <p:ext uri="{EFAFB233-063F-42B5-8137-9DF3F51BA10A}">
      <p15:sldGuideLst xmlns:p15="http://schemas.microsoft.com/office/powerpoint/2012/main">
        <p15:guide id="1" orient="horz" pos="492" userDrawn="1">
          <p15:clr>
            <a:srgbClr val="A4A3A4"/>
          </p15:clr>
        </p15:guide>
        <p15:guide id="2" orient="horz" pos="813" userDrawn="1">
          <p15:clr>
            <a:srgbClr val="A4A3A4"/>
          </p15:clr>
        </p15:guide>
        <p15:guide id="3" orient="horz" pos="1122" userDrawn="1">
          <p15:clr>
            <a:srgbClr val="A4A3A4"/>
          </p15:clr>
        </p15:guide>
        <p15:guide id="4" orient="horz" pos="3537" userDrawn="1">
          <p15:clr>
            <a:srgbClr val="A4A3A4"/>
          </p15:clr>
        </p15:guide>
        <p15:guide id="5" orient="horz" pos="4199" userDrawn="1">
          <p15:clr>
            <a:srgbClr val="A4A3A4"/>
          </p15:clr>
        </p15:guide>
        <p15:guide id="6" orient="horz" pos="3921" userDrawn="1">
          <p15:clr>
            <a:srgbClr val="A4A3A4"/>
          </p15:clr>
        </p15:guide>
        <p15:guide id="7" orient="horz" pos="1952" userDrawn="1">
          <p15:clr>
            <a:srgbClr val="A4A3A4"/>
          </p15:clr>
        </p15:guide>
        <p15:guide id="8" pos="5551" userDrawn="1">
          <p15:clr>
            <a:srgbClr val="A4A3A4"/>
          </p15:clr>
        </p15:guide>
        <p15:guide id="9" pos="338" userDrawn="1">
          <p15:clr>
            <a:srgbClr val="A4A3A4"/>
          </p15:clr>
        </p15:guide>
        <p15:guide id="10" pos="4497" userDrawn="1">
          <p15:clr>
            <a:srgbClr val="A4A3A4"/>
          </p15:clr>
        </p15:guide>
        <p15:guide id="11" pos="2829" userDrawn="1">
          <p15:clr>
            <a:srgbClr val="A4A3A4"/>
          </p15:clr>
        </p15:guide>
        <p15:guide id="12" pos="1557" userDrawn="1">
          <p15:clr>
            <a:srgbClr val="A4A3A4"/>
          </p15:clr>
        </p15:guide>
        <p15:guide id="13" pos="3056" userDrawn="1">
          <p15:clr>
            <a:srgbClr val="A4A3A4"/>
          </p15:clr>
        </p15:guide>
        <p15:guide id="14" orient="horz" pos="1102">
          <p15:clr>
            <a:srgbClr val="A4A3A4"/>
          </p15:clr>
        </p15:guide>
        <p15:guide id="15" orient="horz" pos="3067">
          <p15:clr>
            <a:srgbClr val="A4A3A4"/>
          </p15:clr>
        </p15:guide>
        <p15:guide id="16" orient="horz" pos="4201">
          <p15:clr>
            <a:srgbClr val="A4A3A4"/>
          </p15:clr>
        </p15:guide>
        <p15:guide id="17" orient="horz" pos="1933">
          <p15:clr>
            <a:srgbClr val="A4A3A4"/>
          </p15:clr>
        </p15:guide>
        <p15:guide id="18" pos="552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5E"/>
    <a:srgbClr val="9A1F4E"/>
    <a:srgbClr val="E8E8E8"/>
    <a:srgbClr val="152B65"/>
    <a:srgbClr val="8FAADC"/>
    <a:srgbClr val="3367BB"/>
    <a:srgbClr val="CCECFF"/>
    <a:srgbClr val="FFFFCC"/>
    <a:srgbClr val="FF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2077" autoAdjust="0"/>
  </p:normalViewPr>
  <p:slideViewPr>
    <p:cSldViewPr>
      <p:cViewPr varScale="1">
        <p:scale>
          <a:sx n="60" d="100"/>
          <a:sy n="60" d="100"/>
        </p:scale>
        <p:origin x="672" y="274"/>
      </p:cViewPr>
      <p:guideLst>
        <p:guide orient="horz" pos="492"/>
        <p:guide orient="horz" pos="813"/>
        <p:guide orient="horz" pos="1122"/>
        <p:guide orient="horz" pos="3537"/>
        <p:guide orient="horz" pos="4199"/>
        <p:guide orient="horz" pos="3921"/>
        <p:guide orient="horz" pos="1952"/>
        <p:guide pos="5551"/>
        <p:guide pos="338"/>
        <p:guide pos="4497"/>
        <p:guide pos="2829"/>
        <p:guide pos="1557"/>
        <p:guide pos="3056"/>
        <p:guide orient="horz" pos="1102"/>
        <p:guide orient="horz" pos="3067"/>
        <p:guide orient="horz" pos="4201"/>
        <p:guide orient="horz" pos="1933"/>
        <p:guide pos="55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08" y="414"/>
      </p:cViewPr>
      <p:guideLst>
        <p:guide orient="horz" pos="3127"/>
        <p:guide pos="2141"/>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101379" name="Rectangle 3"/>
          <p:cNvSpPr>
            <a:spLocks noGrp="1" noChangeArrowheads="1"/>
          </p:cNvSpPr>
          <p:nvPr>
            <p:ph type="dt" sz="quarter"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01381" name="Rectangle 5"/>
          <p:cNvSpPr>
            <a:spLocks noGrp="1" noChangeArrowheads="1"/>
          </p:cNvSpPr>
          <p:nvPr>
            <p:ph type="sldNum" sz="quarter" idx="3"/>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324A1115-9F2D-4D68-85C5-5EC1194C2543}" type="slidenum">
              <a:rPr lang="en-US" altLang="ko-KR"/>
              <a:pPr>
                <a:defRPr/>
              </a:pPr>
              <a:t>‹#›</a:t>
            </a:fld>
            <a:endParaRPr lang="en-US" altLang="ko-KR" dirty="0"/>
          </a:p>
        </p:txBody>
      </p:sp>
    </p:spTree>
    <p:extLst>
      <p:ext uri="{BB962C8B-B14F-4D97-AF65-F5344CB8AC3E}">
        <p14:creationId xmlns:p14="http://schemas.microsoft.com/office/powerpoint/2010/main" val="41692951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27" name="Rectangle 3"/>
          <p:cNvSpPr>
            <a:spLocks noGrp="1" noChangeArrowheads="1"/>
          </p:cNvSpPr>
          <p:nvPr>
            <p:ph type="dt"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5364"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81038" y="4715710"/>
            <a:ext cx="5435600" cy="44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2230" name="Rectangle 6"/>
          <p:cNvSpPr>
            <a:spLocks noGrp="1" noChangeArrowheads="1"/>
          </p:cNvSpPr>
          <p:nvPr>
            <p:ph type="ftr" sz="quarter" idx="4"/>
          </p:nvPr>
        </p:nvSpPr>
        <p:spPr bwMode="auto">
          <a:xfrm>
            <a:off x="0"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31" name="Rectangle 7"/>
          <p:cNvSpPr>
            <a:spLocks noGrp="1" noChangeArrowheads="1"/>
          </p:cNvSpPr>
          <p:nvPr>
            <p:ph type="sldNum" sz="quarter" idx="5"/>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BDE6D3F4-B44C-4D4D-B492-8788D90AD2BB}" type="slidenum">
              <a:rPr lang="en-US" altLang="ko-KR"/>
              <a:pPr>
                <a:defRPr/>
              </a:pPr>
              <a:t>‹#›</a:t>
            </a:fld>
            <a:endParaRPr lang="en-US" altLang="ko-KR" dirty="0"/>
          </a:p>
        </p:txBody>
      </p:sp>
    </p:spTree>
    <p:extLst>
      <p:ext uri="{BB962C8B-B14F-4D97-AF65-F5344CB8AC3E}">
        <p14:creationId xmlns:p14="http://schemas.microsoft.com/office/powerpoint/2010/main" val="17165830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1</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8936-3D19-5252-DD9B-25AC2EE313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2E65495-8B81-8BA9-5B6E-AFA4B1994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5B8587-79D3-BD10-E407-CE2090DC94C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163D228-6F20-227F-2C86-7C10C51F8ED5}"/>
              </a:ext>
            </a:extLst>
          </p:cNvPr>
          <p:cNvSpPr>
            <a:spLocks noGrp="1"/>
          </p:cNvSpPr>
          <p:nvPr>
            <p:ph type="sldNum" sz="quarter" idx="10"/>
          </p:nvPr>
        </p:nvSpPr>
        <p:spPr/>
        <p:txBody>
          <a:bodyPr/>
          <a:lstStyle/>
          <a:p>
            <a:fld id="{7CDBBC22-C944-46CC-B224-F57B82CD79F9}" type="slidenum">
              <a:rPr lang="ko-KR" altLang="en-US" smtClean="0"/>
              <a:pPr/>
              <a:t>10</a:t>
            </a:fld>
            <a:endParaRPr lang="ko-KR" altLang="en-US"/>
          </a:p>
        </p:txBody>
      </p:sp>
    </p:spTree>
    <p:extLst>
      <p:ext uri="{BB962C8B-B14F-4D97-AF65-F5344CB8AC3E}">
        <p14:creationId xmlns:p14="http://schemas.microsoft.com/office/powerpoint/2010/main" val="20614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F564F-7A97-D6D9-F93A-C3D1FEDFF3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1A53CED-8F4D-D8B5-0FAD-4AEC1468A4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4897C9-9795-CEC6-45B1-E7D41C3E1893}"/>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017059E5-6B38-0BED-6864-5519398B9E0F}"/>
              </a:ext>
            </a:extLst>
          </p:cNvPr>
          <p:cNvSpPr>
            <a:spLocks noGrp="1"/>
          </p:cNvSpPr>
          <p:nvPr>
            <p:ph type="sldNum" sz="quarter" idx="10"/>
          </p:nvPr>
        </p:nvSpPr>
        <p:spPr/>
        <p:txBody>
          <a:bodyPr/>
          <a:lstStyle/>
          <a:p>
            <a:fld id="{7CDBBC22-C944-46CC-B224-F57B82CD79F9}" type="slidenum">
              <a:rPr lang="ko-KR" altLang="en-US" smtClean="0"/>
              <a:pPr/>
              <a:t>11</a:t>
            </a:fld>
            <a:endParaRPr lang="ko-KR" altLang="en-US"/>
          </a:p>
        </p:txBody>
      </p:sp>
    </p:spTree>
    <p:extLst>
      <p:ext uri="{BB962C8B-B14F-4D97-AF65-F5344CB8AC3E}">
        <p14:creationId xmlns:p14="http://schemas.microsoft.com/office/powerpoint/2010/main" val="100268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D3F9D-0D14-63C7-1AE4-1A8D067724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350014-57D7-E268-3305-ED27E2657C8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560927-88D6-38BC-8DA6-9C8E316F6A51}"/>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50A4354-943E-56C8-248B-72BDD53357E6}"/>
              </a:ext>
            </a:extLst>
          </p:cNvPr>
          <p:cNvSpPr>
            <a:spLocks noGrp="1"/>
          </p:cNvSpPr>
          <p:nvPr>
            <p:ph type="sldNum" sz="quarter" idx="10"/>
          </p:nvPr>
        </p:nvSpPr>
        <p:spPr/>
        <p:txBody>
          <a:bodyPr/>
          <a:lstStyle/>
          <a:p>
            <a:fld id="{7CDBBC22-C944-46CC-B224-F57B82CD79F9}" type="slidenum">
              <a:rPr lang="ko-KR" altLang="en-US" smtClean="0"/>
              <a:pPr/>
              <a:t>12</a:t>
            </a:fld>
            <a:endParaRPr lang="ko-KR" altLang="en-US"/>
          </a:p>
        </p:txBody>
      </p:sp>
    </p:spTree>
    <p:extLst>
      <p:ext uri="{BB962C8B-B14F-4D97-AF65-F5344CB8AC3E}">
        <p14:creationId xmlns:p14="http://schemas.microsoft.com/office/powerpoint/2010/main" val="378023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D5AC-B8D8-E1E5-4F6E-CE2E98D9618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B8EEAA-FF9A-ABEF-300B-CCFA84F8F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F85992-D184-02CC-546E-B13A6BFE383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CF124545-0438-D27A-B455-5413E5C24828}"/>
              </a:ext>
            </a:extLst>
          </p:cNvPr>
          <p:cNvSpPr>
            <a:spLocks noGrp="1"/>
          </p:cNvSpPr>
          <p:nvPr>
            <p:ph type="sldNum" sz="quarter" idx="10"/>
          </p:nvPr>
        </p:nvSpPr>
        <p:spPr/>
        <p:txBody>
          <a:bodyPr/>
          <a:lstStyle/>
          <a:p>
            <a:fld id="{7CDBBC22-C944-46CC-B224-F57B82CD79F9}" type="slidenum">
              <a:rPr lang="ko-KR" altLang="en-US" smtClean="0"/>
              <a:pPr/>
              <a:t>13</a:t>
            </a:fld>
            <a:endParaRPr lang="ko-KR" altLang="en-US"/>
          </a:p>
        </p:txBody>
      </p:sp>
    </p:spTree>
    <p:extLst>
      <p:ext uri="{BB962C8B-B14F-4D97-AF65-F5344CB8AC3E}">
        <p14:creationId xmlns:p14="http://schemas.microsoft.com/office/powerpoint/2010/main" val="370206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95379-DB35-9DDB-3825-53FFB8332A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37B641-4108-0A8D-9D12-C2A327CFCAB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FA3A62-CEAD-0D60-CEC8-C4EC43E77C38}"/>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34C6D368-39CB-8A57-5917-248A32CCDDE5}"/>
              </a:ext>
            </a:extLst>
          </p:cNvPr>
          <p:cNvSpPr>
            <a:spLocks noGrp="1"/>
          </p:cNvSpPr>
          <p:nvPr>
            <p:ph type="sldNum" sz="quarter" idx="10"/>
          </p:nvPr>
        </p:nvSpPr>
        <p:spPr/>
        <p:txBody>
          <a:bodyPr/>
          <a:lstStyle/>
          <a:p>
            <a:fld id="{7CDBBC22-C944-46CC-B224-F57B82CD79F9}" type="slidenum">
              <a:rPr lang="ko-KR" altLang="en-US" smtClean="0"/>
              <a:pPr/>
              <a:t>14</a:t>
            </a:fld>
            <a:endParaRPr lang="ko-KR" altLang="en-US"/>
          </a:p>
        </p:txBody>
      </p:sp>
    </p:spTree>
    <p:extLst>
      <p:ext uri="{BB962C8B-B14F-4D97-AF65-F5344CB8AC3E}">
        <p14:creationId xmlns:p14="http://schemas.microsoft.com/office/powerpoint/2010/main" val="103710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0E94-3FF4-DC23-D342-E785BC79C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9CE262-1923-B7F3-EC98-0937145865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3F952C-A3B2-71F6-172F-1E0DBE5C37C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A910217-504E-0D67-7C02-1192C0F7560A}"/>
              </a:ext>
            </a:extLst>
          </p:cNvPr>
          <p:cNvSpPr>
            <a:spLocks noGrp="1"/>
          </p:cNvSpPr>
          <p:nvPr>
            <p:ph type="sldNum" sz="quarter" idx="10"/>
          </p:nvPr>
        </p:nvSpPr>
        <p:spPr/>
        <p:txBody>
          <a:bodyPr/>
          <a:lstStyle/>
          <a:p>
            <a:fld id="{7CDBBC22-C944-46CC-B224-F57B82CD79F9}" type="slidenum">
              <a:rPr lang="ko-KR" altLang="en-US" smtClean="0"/>
              <a:pPr/>
              <a:t>15</a:t>
            </a:fld>
            <a:endParaRPr lang="ko-KR" altLang="en-US"/>
          </a:p>
        </p:txBody>
      </p:sp>
    </p:spTree>
    <p:extLst>
      <p:ext uri="{BB962C8B-B14F-4D97-AF65-F5344CB8AC3E}">
        <p14:creationId xmlns:p14="http://schemas.microsoft.com/office/powerpoint/2010/main" val="242854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5D184-E19E-6C72-E562-23B8C90337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77F380-C250-D99D-9A82-99DEF8EAF4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F92A13-802D-F126-6D3D-CAAD5A13124A}"/>
              </a:ext>
            </a:extLst>
          </p:cNvPr>
          <p:cNvSpPr>
            <a:spLocks noGrp="1"/>
          </p:cNvSpPr>
          <p:nvPr>
            <p:ph type="body" idx="1"/>
          </p:nvPr>
        </p:nvSpPr>
        <p:spPr/>
        <p:txBody>
          <a:bodyPr/>
          <a:lstStyle/>
          <a:p>
            <a:pPr marL="0" indent="0">
              <a:buFontTx/>
              <a:buNone/>
            </a:pPr>
            <a:r>
              <a:rPr lang="en-US" altLang="ko-KR" sz="1800" kern="0" spc="0" dirty="0">
                <a:solidFill>
                  <a:srgbClr val="000000"/>
                </a:solidFill>
                <a:effectLst/>
                <a:latin typeface="한양신명조"/>
              </a:rPr>
              <a:t>- CSFF: </a:t>
            </a:r>
            <a:r>
              <a:rPr lang="ko-KR" altLang="en-US" sz="1800" dirty="0"/>
              <a:t>서로 다른 스케일</a:t>
            </a:r>
            <a:r>
              <a:rPr lang="en-US" altLang="ko-KR" sz="1800" dirty="0"/>
              <a:t>(</a:t>
            </a:r>
            <a:r>
              <a:rPr lang="ko-KR" altLang="en-US" sz="1800" dirty="0"/>
              <a:t>해상도</a:t>
            </a:r>
            <a:r>
              <a:rPr lang="en-US" altLang="ko-KR" sz="1800" dirty="0"/>
              <a:t>)</a:t>
            </a:r>
            <a:r>
              <a:rPr lang="ko-KR" altLang="en-US" sz="1800" dirty="0"/>
              <a:t>의 </a:t>
            </a:r>
            <a:r>
              <a:rPr lang="en-US" altLang="ko-KR" sz="1800" dirty="0"/>
              <a:t>feature</a:t>
            </a:r>
            <a:r>
              <a:rPr lang="ko-KR" altLang="en-US" sz="1800" dirty="0"/>
              <a:t>들을 융합하여</a:t>
            </a:r>
            <a:r>
              <a:rPr lang="en-US" altLang="ko-KR" sz="1800" dirty="0"/>
              <a:t>, </a:t>
            </a:r>
            <a:r>
              <a:rPr lang="ko-KR" altLang="en-US" sz="1800" dirty="0"/>
              <a:t>각 해상도의 정보를 보완적으로 사용하는 기법</a:t>
            </a:r>
            <a:endParaRPr lang="en-US" altLang="ko-KR" sz="1800" dirty="0"/>
          </a:p>
          <a:p>
            <a:pPr marL="0" indent="0">
              <a:buFontTx/>
              <a:buNone/>
            </a:pPr>
            <a:r>
              <a:rPr lang="en-US" altLang="ko-KR" sz="1800" dirty="0"/>
              <a:t>(CSFF:</a:t>
            </a:r>
            <a:r>
              <a:rPr lang="ko-KR" altLang="en-US" sz="1800" dirty="0"/>
              <a:t>그물망처럼 서로 연결되어 </a:t>
            </a:r>
            <a:r>
              <a:rPr lang="ko-KR" altLang="en-US" sz="1800" dirty="0" err="1"/>
              <a:t>다방향</a:t>
            </a:r>
            <a:r>
              <a:rPr lang="ko-KR" altLang="en-US" sz="1800" dirty="0"/>
              <a:t> 정보 융합 </a:t>
            </a:r>
            <a:r>
              <a:rPr lang="en-US" altLang="ko-KR" sz="1800" dirty="0"/>
              <a:t>/ FPN: </a:t>
            </a:r>
            <a:r>
              <a:rPr lang="ko-KR" altLang="en-US" sz="1800" dirty="0"/>
              <a:t>피라미드처럼 점진적으로 </a:t>
            </a:r>
            <a:r>
              <a:rPr lang="en-US" altLang="ko-KR" sz="1800" dirty="0"/>
              <a:t>feature</a:t>
            </a:r>
            <a:r>
              <a:rPr lang="ko-KR" altLang="en-US" sz="1800" dirty="0"/>
              <a:t>를 합성</a:t>
            </a:r>
            <a:r>
              <a:rPr lang="en-US" altLang="ko-KR" sz="1800" dirty="0"/>
              <a:t>)</a:t>
            </a:r>
          </a:p>
          <a:p>
            <a:pPr marL="0" indent="0">
              <a:buFontTx/>
              <a:buNone/>
            </a:pPr>
            <a:r>
              <a:rPr lang="en-US" altLang="ko-KR" sz="1800" kern="0" spc="0" dirty="0">
                <a:solidFill>
                  <a:srgbClr val="000000"/>
                </a:solidFill>
                <a:effectLst/>
                <a:latin typeface="한양신명조"/>
              </a:rPr>
              <a:t>- </a:t>
            </a:r>
            <a:r>
              <a:rPr lang="en-US" altLang="ko-KR" sz="1800" dirty="0">
                <a:latin typeface="맑은 고딕" panose="020B0503020000020004" pitchFamily="50" charset="-127"/>
                <a:ea typeface="+mn-ea"/>
              </a:rPr>
              <a:t>NMS(Non-Maximum Suppression) :</a:t>
            </a:r>
            <a:r>
              <a:rPr lang="en-US" altLang="ko-KR" sz="1800" kern="0" spc="0" dirty="0">
                <a:solidFill>
                  <a:srgbClr val="000000"/>
                </a:solidFill>
                <a:effectLst/>
                <a:latin typeface="한양신명조"/>
              </a:rPr>
              <a:t> </a:t>
            </a:r>
            <a:r>
              <a:rPr lang="ko-KR" altLang="en-US" sz="1800" dirty="0"/>
              <a:t>중복된 박스 중에서 가장 신뢰도</a:t>
            </a:r>
            <a:r>
              <a:rPr lang="en-US" altLang="ko-KR" sz="1800" dirty="0"/>
              <a:t>(confidence score)</a:t>
            </a:r>
            <a:r>
              <a:rPr lang="ko-KR" altLang="en-US" sz="1800" dirty="0"/>
              <a:t>가 높은 것만 남기고 나머지를 제거하는 알고리즘</a:t>
            </a:r>
            <a:r>
              <a:rPr lang="en-US" altLang="ko-KR" sz="1800" kern="0" spc="0" dirty="0">
                <a:solidFill>
                  <a:srgbClr val="000000"/>
                </a:solidFill>
                <a:effectLst/>
                <a:latin typeface="한양신명조"/>
              </a:rPr>
              <a:t> </a:t>
            </a: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936CDED-65B7-594E-BF8D-7D6EEB328855}"/>
              </a:ext>
            </a:extLst>
          </p:cNvPr>
          <p:cNvSpPr>
            <a:spLocks noGrp="1"/>
          </p:cNvSpPr>
          <p:nvPr>
            <p:ph type="sldNum" sz="quarter" idx="10"/>
          </p:nvPr>
        </p:nvSpPr>
        <p:spPr/>
        <p:txBody>
          <a:bodyPr/>
          <a:lstStyle/>
          <a:p>
            <a:fld id="{7CDBBC22-C944-46CC-B224-F57B82CD79F9}" type="slidenum">
              <a:rPr lang="ko-KR" altLang="en-US" smtClean="0"/>
              <a:pPr/>
              <a:t>16</a:t>
            </a:fld>
            <a:endParaRPr lang="ko-KR" altLang="en-US"/>
          </a:p>
        </p:txBody>
      </p:sp>
    </p:spTree>
    <p:extLst>
      <p:ext uri="{BB962C8B-B14F-4D97-AF65-F5344CB8AC3E}">
        <p14:creationId xmlns:p14="http://schemas.microsoft.com/office/powerpoint/2010/main" val="125130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7EE7F-7E81-FE2C-309E-0C0980E2E8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A0C7F0-F9C6-00AA-D023-4D7BCF718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F9CDD9-2E04-D911-D71F-E766BE85855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EE98E87-270F-2603-A7D2-EED0C2748BFC}"/>
              </a:ext>
            </a:extLst>
          </p:cNvPr>
          <p:cNvSpPr>
            <a:spLocks noGrp="1"/>
          </p:cNvSpPr>
          <p:nvPr>
            <p:ph type="sldNum" sz="quarter" idx="10"/>
          </p:nvPr>
        </p:nvSpPr>
        <p:spPr/>
        <p:txBody>
          <a:bodyPr/>
          <a:lstStyle/>
          <a:p>
            <a:fld id="{7CDBBC22-C944-46CC-B224-F57B82CD79F9}" type="slidenum">
              <a:rPr lang="ko-KR" altLang="en-US" smtClean="0"/>
              <a:pPr/>
              <a:t>17</a:t>
            </a:fld>
            <a:endParaRPr lang="ko-KR" altLang="en-US"/>
          </a:p>
        </p:txBody>
      </p:sp>
    </p:spTree>
    <p:extLst>
      <p:ext uri="{BB962C8B-B14F-4D97-AF65-F5344CB8AC3E}">
        <p14:creationId xmlns:p14="http://schemas.microsoft.com/office/powerpoint/2010/main" val="3231966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0C99-77C5-7560-82FA-BC9AC844D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F8E229-B489-76D8-E1DA-0CED9CF965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7A00D58-A9B4-F4DA-90B9-70018E259512}"/>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9EF3C1C1-5D26-2F4F-4B31-56B3FF01C791}"/>
              </a:ext>
            </a:extLst>
          </p:cNvPr>
          <p:cNvSpPr>
            <a:spLocks noGrp="1"/>
          </p:cNvSpPr>
          <p:nvPr>
            <p:ph type="sldNum" sz="quarter" idx="10"/>
          </p:nvPr>
        </p:nvSpPr>
        <p:spPr/>
        <p:txBody>
          <a:bodyPr/>
          <a:lstStyle/>
          <a:p>
            <a:fld id="{7CDBBC22-C944-46CC-B224-F57B82CD79F9}" type="slidenum">
              <a:rPr lang="ko-KR" altLang="en-US" smtClean="0"/>
              <a:pPr/>
              <a:t>18</a:t>
            </a:fld>
            <a:endParaRPr lang="ko-KR" altLang="en-US"/>
          </a:p>
        </p:txBody>
      </p:sp>
    </p:spTree>
    <p:extLst>
      <p:ext uri="{BB962C8B-B14F-4D97-AF65-F5344CB8AC3E}">
        <p14:creationId xmlns:p14="http://schemas.microsoft.com/office/powerpoint/2010/main" val="1040115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B46F-0A15-DED6-2E71-A58D473F7C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33C59E-1969-8C3C-7689-1051BFA64C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96D86D-9ED4-3A03-CF8F-D7D8BE35F2D9}"/>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5E0AC074-F1E0-2AEC-E7AE-71BEAF1BE915}"/>
              </a:ext>
            </a:extLst>
          </p:cNvPr>
          <p:cNvSpPr>
            <a:spLocks noGrp="1"/>
          </p:cNvSpPr>
          <p:nvPr>
            <p:ph type="sldNum" sz="quarter" idx="10"/>
          </p:nvPr>
        </p:nvSpPr>
        <p:spPr/>
        <p:txBody>
          <a:bodyPr/>
          <a:lstStyle/>
          <a:p>
            <a:fld id="{7CDBBC22-C944-46CC-B224-F57B82CD79F9}" type="slidenum">
              <a:rPr lang="ko-KR" altLang="en-US" smtClean="0"/>
              <a:pPr/>
              <a:t>19</a:t>
            </a:fld>
            <a:endParaRPr lang="ko-KR" altLang="en-US"/>
          </a:p>
        </p:txBody>
      </p:sp>
    </p:spTree>
    <p:extLst>
      <p:ext uri="{BB962C8B-B14F-4D97-AF65-F5344CB8AC3E}">
        <p14:creationId xmlns:p14="http://schemas.microsoft.com/office/powerpoint/2010/main" val="288748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2</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46C02-85F5-BDFE-5AFF-19B15ECD23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9E1C71-491E-72A0-4E68-06FF7F8B46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36EF3D-7A87-6686-185B-4AAD27B55A1C}"/>
              </a:ext>
            </a:extLst>
          </p:cNvPr>
          <p:cNvSpPr>
            <a:spLocks noGrp="1"/>
          </p:cNvSpPr>
          <p:nvPr>
            <p:ph type="body" idx="1"/>
          </p:nvPr>
        </p:nvSpPr>
        <p:spPr/>
        <p:txBody>
          <a:bodyPr/>
          <a:lstStyle/>
          <a:p>
            <a:pPr marL="0" indent="0">
              <a:buFontTx/>
              <a:buNone/>
            </a:pPr>
            <a:r>
              <a:rPr lang="en-US" altLang="ko-KR" sz="1800" dirty="0"/>
              <a:t>** </a:t>
            </a:r>
            <a:r>
              <a:rPr lang="ko-KR" altLang="en-US" sz="1800" dirty="0"/>
              <a:t>해당 </a:t>
            </a:r>
            <a:r>
              <a:rPr lang="ko-KR" altLang="en-US" sz="1800" dirty="0" err="1"/>
              <a:t>하이퍼</a:t>
            </a:r>
            <a:r>
              <a:rPr lang="ko-KR" altLang="en-US" sz="1800" dirty="0"/>
              <a:t> 파라미터의  선택 이유</a:t>
            </a:r>
            <a:endParaRPr lang="en-US" altLang="ko-KR" sz="1800" dirty="0"/>
          </a:p>
          <a:p>
            <a:pPr marL="0" marR="0" indent="127000" algn="just" fontAlgn="base" latinLnBrk="1">
              <a:lnSpc>
                <a:spcPct val="230000"/>
              </a:lnSpc>
              <a:buNone/>
            </a:pPr>
            <a:r>
              <a:rPr lang="ko-KR" altLang="en-US" sz="1800" dirty="0"/>
              <a:t>  </a:t>
            </a:r>
            <a:r>
              <a:rPr lang="en-US" altLang="ko-KR" sz="1800" dirty="0"/>
              <a:t>: </a:t>
            </a:r>
            <a:r>
              <a:rPr lang="ko-KR" altLang="en-US" sz="1800" kern="0" spc="0" dirty="0">
                <a:solidFill>
                  <a:srgbClr val="000000"/>
                </a:solidFill>
                <a:effectLst/>
                <a:latin typeface="한양신명조"/>
                <a:ea typeface="한양신명조"/>
              </a:rPr>
              <a:t>해당 파라미터들은 모두 기하학적 변형을 통해 이미지의 공간적 구성을 다변화하는 효과를 가지며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실제 학습 과정에서 회전 촬영된 </a:t>
            </a:r>
            <a:r>
              <a:rPr lang="en-US" altLang="ko-KR" sz="1800" kern="0" spc="0" dirty="0">
                <a:solidFill>
                  <a:srgbClr val="000000"/>
                </a:solidFill>
                <a:effectLst/>
                <a:latin typeface="한양신명조"/>
                <a:ea typeface="한양신명조"/>
              </a:rPr>
              <a:t>4</a:t>
            </a:r>
            <a:r>
              <a:rPr lang="ko-KR" altLang="en-US" sz="1800" kern="0" spc="0" dirty="0">
                <a:solidFill>
                  <a:srgbClr val="000000"/>
                </a:solidFill>
                <a:effectLst/>
                <a:latin typeface="한양신명조"/>
                <a:ea typeface="한양신명조"/>
              </a:rPr>
              <a:t>장의 이미지</a:t>
            </a:r>
            <a:r>
              <a:rPr lang="en-US" altLang="ko-KR" sz="1800" kern="0" spc="0" dirty="0">
                <a:solidFill>
                  <a:srgbClr val="000000"/>
                </a:solidFill>
                <a:effectLst/>
                <a:latin typeface="한양신명조"/>
                <a:ea typeface="한양신명조"/>
              </a:rPr>
              <a:t>(0°, 90°, 180°, 270°) </a:t>
            </a:r>
            <a:r>
              <a:rPr lang="ko-KR" altLang="en-US" sz="1800" kern="0" spc="0" dirty="0">
                <a:solidFill>
                  <a:srgbClr val="000000"/>
                </a:solidFill>
                <a:effectLst/>
                <a:latin typeface="한양신명조"/>
                <a:ea typeface="한양신명조"/>
              </a:rPr>
              <a:t>중 일부만을 선별적으로 사용했던 한계를 보완할 수 있다</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즉</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특정 각도에서 불량이 잘 드러나는 이미지 </a:t>
            </a:r>
            <a:r>
              <a:rPr lang="en-US" altLang="ko-KR" sz="1800" kern="0" spc="0" dirty="0">
                <a:solidFill>
                  <a:srgbClr val="000000"/>
                </a:solidFill>
                <a:effectLst/>
                <a:latin typeface="한양신명조"/>
                <a:ea typeface="한양신명조"/>
              </a:rPr>
              <a:t>1~2</a:t>
            </a:r>
            <a:r>
              <a:rPr lang="ko-KR" altLang="en-US" sz="1800" kern="0" spc="0" dirty="0">
                <a:solidFill>
                  <a:srgbClr val="000000"/>
                </a:solidFill>
                <a:effectLst/>
                <a:latin typeface="한양신명조"/>
                <a:ea typeface="한양신명조"/>
              </a:rPr>
              <a:t>장을 중심으로 학습한 기존 방식은 방향성 일반화에 한계를 가질 수 있으며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회전 및 반전 증강을 통해 모델이 다양한 시점에서의 불량 형태를 포괄적으로 학습할 수 있도록 도와준다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marR="0" indent="127000" algn="just" fontAlgn="base" latinLnBrk="1">
              <a:lnSpc>
                <a:spcPct val="230000"/>
              </a:lnSpc>
            </a:pPr>
            <a:r>
              <a:rPr lang="ko-KR" altLang="en-US" sz="1800" kern="0" spc="0" dirty="0">
                <a:solidFill>
                  <a:srgbClr val="000000"/>
                </a:solidFill>
                <a:effectLst/>
                <a:latin typeface="한양신명조"/>
                <a:ea typeface="한양신명조"/>
              </a:rPr>
              <a:t>이러한 기하학적 데이터 증강은 특히 </a:t>
            </a:r>
            <a:r>
              <a:rPr lang="en-US" altLang="ko-KR" sz="1800" kern="0" spc="0" dirty="0">
                <a:solidFill>
                  <a:srgbClr val="000000"/>
                </a:solidFill>
                <a:effectLst/>
                <a:latin typeface="한양신명조"/>
                <a:ea typeface="한양신명조"/>
              </a:rPr>
              <a:t>SMT </a:t>
            </a:r>
            <a:r>
              <a:rPr lang="ko-KR" altLang="en-US" sz="1800" kern="0" spc="0" dirty="0">
                <a:solidFill>
                  <a:srgbClr val="000000"/>
                </a:solidFill>
                <a:effectLst/>
                <a:latin typeface="한양신명조"/>
                <a:ea typeface="한양신명조"/>
              </a:rPr>
              <a:t>공정처럼 동일한 부품이라도 위치</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방향</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배치 상태에 따라 시각적 특성이 달라지는 환경에서 모델의 검출 능력 향상과 일반화 성능</a:t>
            </a:r>
            <a:r>
              <a:rPr lang="en-US" altLang="ko-KR" sz="1800" kern="0" spc="0" dirty="0">
                <a:solidFill>
                  <a:srgbClr val="000000"/>
                </a:solidFill>
                <a:effectLst/>
                <a:latin typeface="한양신명조"/>
                <a:ea typeface="한양신명조"/>
              </a:rPr>
              <a:t>(generalization)</a:t>
            </a:r>
            <a:r>
              <a:rPr lang="ko-KR" altLang="en-US" sz="1800" kern="0" spc="0" dirty="0">
                <a:solidFill>
                  <a:srgbClr val="000000"/>
                </a:solidFill>
                <a:effectLst/>
                <a:latin typeface="한양신명조"/>
                <a:ea typeface="한양신명조"/>
              </a:rPr>
              <a:t>을 높이는 데 중요한 역할을 할 것이다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E193A2A6-A2FD-9C1B-1164-1661D676B7E3}"/>
              </a:ext>
            </a:extLst>
          </p:cNvPr>
          <p:cNvSpPr>
            <a:spLocks noGrp="1"/>
          </p:cNvSpPr>
          <p:nvPr>
            <p:ph type="sldNum" sz="quarter" idx="10"/>
          </p:nvPr>
        </p:nvSpPr>
        <p:spPr/>
        <p:txBody>
          <a:bodyPr/>
          <a:lstStyle/>
          <a:p>
            <a:fld id="{7CDBBC22-C944-46CC-B224-F57B82CD79F9}" type="slidenum">
              <a:rPr lang="ko-KR" altLang="en-US" smtClean="0"/>
              <a:pPr/>
              <a:t>20</a:t>
            </a:fld>
            <a:endParaRPr lang="ko-KR" altLang="en-US"/>
          </a:p>
        </p:txBody>
      </p:sp>
    </p:spTree>
    <p:extLst>
      <p:ext uri="{BB962C8B-B14F-4D97-AF65-F5344CB8AC3E}">
        <p14:creationId xmlns:p14="http://schemas.microsoft.com/office/powerpoint/2010/main" val="136685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2DA-FA9D-863F-1D93-0632F15C7A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AB56BD-3E5F-8147-4177-3E5C52D56F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2A61B0-ABE5-D114-B76E-54D421C1B7C6}"/>
              </a:ext>
            </a:extLst>
          </p:cNvPr>
          <p:cNvSpPr>
            <a:spLocks noGrp="1"/>
          </p:cNvSpPr>
          <p:nvPr>
            <p:ph type="body" idx="1"/>
          </p:nvPr>
        </p:nvSpPr>
        <p:spPr/>
        <p:txBody>
          <a:bodyPr/>
          <a:lstStyle/>
          <a:p>
            <a:r>
              <a:rPr lang="en-US" altLang="ko-KR" sz="1800" dirty="0"/>
              <a:t>** 2</a:t>
            </a:r>
            <a:r>
              <a:rPr lang="ko-KR" altLang="en-US" sz="1800" dirty="0"/>
              <a:t>차 실험의 성능 평가를 </a:t>
            </a:r>
            <a:r>
              <a:rPr lang="en-US" altLang="ko-KR" sz="1800" dirty="0"/>
              <a:t>Confusion Matrix</a:t>
            </a:r>
            <a:r>
              <a:rPr lang="ko-KR" altLang="en-US" sz="1800" dirty="0"/>
              <a:t>만 수행한 이유</a:t>
            </a:r>
            <a:endParaRPr lang="en-US" altLang="ko-KR" sz="1800" dirty="0"/>
          </a:p>
          <a:p>
            <a:r>
              <a:rPr lang="en-US" altLang="ko-KR" sz="1800" dirty="0"/>
              <a:t> : </a:t>
            </a:r>
            <a:r>
              <a:rPr lang="ko-KR" altLang="en-US" sz="1800" dirty="0"/>
              <a:t>해당 연구의 궁극적인 목적은 실제 제조 현장에서의 적용으로</a:t>
            </a:r>
            <a:r>
              <a:rPr lang="en-US" altLang="ko-KR" sz="1800" dirty="0"/>
              <a:t>, </a:t>
            </a:r>
            <a:r>
              <a:rPr lang="ko-KR" altLang="en-US" sz="1800" dirty="0"/>
              <a:t>모델 자체의 기능을 </a:t>
            </a:r>
            <a:r>
              <a:rPr lang="ko-KR" altLang="en-US" sz="1800" dirty="0" err="1"/>
              <a:t>비교하는것도</a:t>
            </a:r>
            <a:r>
              <a:rPr lang="ko-KR" altLang="en-US" sz="1800" dirty="0"/>
              <a:t> 중요하지만</a:t>
            </a:r>
            <a:r>
              <a:rPr lang="en-US" altLang="ko-KR" sz="1800" dirty="0"/>
              <a:t>,</a:t>
            </a:r>
            <a:r>
              <a:rPr lang="ko-KR" altLang="en-US" sz="1800" dirty="0"/>
              <a:t> 실제 현장에서 불량을 얼마나 많이 탐지하느냐가 중요함</a:t>
            </a:r>
          </a:p>
        </p:txBody>
      </p:sp>
      <p:sp>
        <p:nvSpPr>
          <p:cNvPr id="4" name="슬라이드 번호 개체 틀 3">
            <a:extLst>
              <a:ext uri="{FF2B5EF4-FFF2-40B4-BE49-F238E27FC236}">
                <a16:creationId xmlns:a16="http://schemas.microsoft.com/office/drawing/2014/main" id="{82A6C07B-A400-41CA-72E2-2B9F9D13AFA8}"/>
              </a:ext>
            </a:extLst>
          </p:cNvPr>
          <p:cNvSpPr>
            <a:spLocks noGrp="1"/>
          </p:cNvSpPr>
          <p:nvPr>
            <p:ph type="sldNum" sz="quarter" idx="10"/>
          </p:nvPr>
        </p:nvSpPr>
        <p:spPr/>
        <p:txBody>
          <a:bodyPr/>
          <a:lstStyle/>
          <a:p>
            <a:fld id="{7CDBBC22-C944-46CC-B224-F57B82CD79F9}" type="slidenum">
              <a:rPr lang="ko-KR" altLang="en-US" smtClean="0"/>
              <a:pPr/>
              <a:t>21</a:t>
            </a:fld>
            <a:endParaRPr lang="ko-KR" altLang="en-US"/>
          </a:p>
        </p:txBody>
      </p:sp>
    </p:spTree>
    <p:extLst>
      <p:ext uri="{BB962C8B-B14F-4D97-AF65-F5344CB8AC3E}">
        <p14:creationId xmlns:p14="http://schemas.microsoft.com/office/powerpoint/2010/main" val="3465795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22</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CFC7C-9044-9EC7-CD08-165051BCB2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92EE1A-92E5-83C3-99FB-57605D1C418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C0E132-2D4C-8F43-78A0-ECE07CF922B8}"/>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654029C8-8B8E-5D8B-B07E-7E5B471FC704}"/>
              </a:ext>
            </a:extLst>
          </p:cNvPr>
          <p:cNvSpPr>
            <a:spLocks noGrp="1"/>
          </p:cNvSpPr>
          <p:nvPr>
            <p:ph type="sldNum" sz="quarter" idx="10"/>
          </p:nvPr>
        </p:nvSpPr>
        <p:spPr/>
        <p:txBody>
          <a:bodyPr/>
          <a:lstStyle/>
          <a:p>
            <a:fld id="{7CDBBC22-C944-46CC-B224-F57B82CD79F9}" type="slidenum">
              <a:rPr lang="ko-KR" altLang="en-US" smtClean="0"/>
              <a:pPr/>
              <a:t>23</a:t>
            </a:fld>
            <a:endParaRPr lang="ko-KR" altLang="en-US"/>
          </a:p>
        </p:txBody>
      </p:sp>
    </p:spTree>
    <p:extLst>
      <p:ext uri="{BB962C8B-B14F-4D97-AF65-F5344CB8AC3E}">
        <p14:creationId xmlns:p14="http://schemas.microsoft.com/office/powerpoint/2010/main" val="4063897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F9AC-B0A1-0969-5226-51602989CA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1E487A-8E11-3B2F-92D8-44A7124A45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1137BE-112C-0C00-3E1E-912479FCD85F}"/>
              </a:ext>
            </a:extLst>
          </p:cNvPr>
          <p:cNvSpPr>
            <a:spLocks noGrp="1"/>
          </p:cNvSpPr>
          <p:nvPr>
            <p:ph type="body" idx="1"/>
          </p:nvPr>
        </p:nvSpPr>
        <p:spPr/>
        <p:txBody>
          <a:bodyPr/>
          <a:lstStyle/>
          <a:p>
            <a:r>
              <a:rPr lang="en-US" altLang="ko-KR" dirty="0"/>
              <a:t>[1</a:t>
            </a:r>
            <a:r>
              <a:rPr lang="ko-KR" altLang="en-US" dirty="0"/>
              <a:t>차 실험에서는 경량 모델인 </a:t>
            </a:r>
            <a:r>
              <a:rPr lang="en-US" altLang="ko-KR" dirty="0"/>
              <a:t>YOLO-N</a:t>
            </a:r>
            <a:r>
              <a:rPr lang="ko-KR" altLang="en-US" dirty="0"/>
              <a:t>가 가장 좋은 성능을 보였으나</a:t>
            </a:r>
            <a:r>
              <a:rPr lang="en-US" altLang="ko-KR" dirty="0"/>
              <a:t>, 2</a:t>
            </a:r>
            <a:r>
              <a:rPr lang="ko-KR" altLang="en-US" dirty="0"/>
              <a:t>차에서는 중량 모델인 </a:t>
            </a:r>
            <a:r>
              <a:rPr lang="en-US" altLang="ko-KR" dirty="0"/>
              <a:t>RT-DETR</a:t>
            </a:r>
            <a:r>
              <a:rPr lang="ko-KR" altLang="en-US" dirty="0"/>
              <a:t>의 성능이 더 좋게 나온 이유</a:t>
            </a:r>
            <a:r>
              <a:rPr lang="en-US" altLang="ko-KR" dirty="0"/>
              <a:t>]</a:t>
            </a:r>
          </a:p>
          <a:p>
            <a:r>
              <a:rPr lang="en-US" altLang="ko-KR" dirty="0"/>
              <a:t>:</a:t>
            </a:r>
            <a:r>
              <a:rPr lang="ko-KR" altLang="en-US" dirty="0"/>
              <a:t> 이미지 내 </a:t>
            </a:r>
            <a:r>
              <a:rPr lang="ko-KR" altLang="en-US" b="1" dirty="0"/>
              <a:t>객체 수가 많거나</a:t>
            </a:r>
            <a:r>
              <a:rPr lang="en-US" altLang="ko-KR" b="1" dirty="0"/>
              <a:t>, </a:t>
            </a:r>
            <a:r>
              <a:rPr lang="ko-KR" altLang="en-US" b="1" dirty="0"/>
              <a:t>불량 크기가 작고 형태가 유사한 경우</a:t>
            </a:r>
            <a:r>
              <a:rPr lang="en-US" altLang="ko-KR" dirty="0"/>
              <a:t>, </a:t>
            </a:r>
            <a:r>
              <a:rPr lang="en-US" altLang="ko-KR" b="1" dirty="0"/>
              <a:t>YOLOv11-N</a:t>
            </a:r>
            <a:r>
              <a:rPr lang="ko-KR" altLang="en-US" b="1" dirty="0"/>
              <a:t>은 놓치고 </a:t>
            </a:r>
            <a:r>
              <a:rPr lang="en-US" altLang="ko-KR" b="1" dirty="0"/>
              <a:t>RT-DETR</a:t>
            </a:r>
            <a:r>
              <a:rPr lang="ko-KR" altLang="en-US" b="1" dirty="0"/>
              <a:t>은 잡아낸 케이스</a:t>
            </a:r>
            <a:r>
              <a:rPr lang="ko-KR" altLang="en-US" dirty="0"/>
              <a:t>가 누적되어 성능 격차로 나타났을 수 있음</a:t>
            </a:r>
            <a:endParaRPr lang="en-US" altLang="ko-KR" dirty="0"/>
          </a:p>
          <a:p>
            <a:r>
              <a:rPr lang="en-US" altLang="ko-KR" dirty="0"/>
              <a:t>** </a:t>
            </a:r>
            <a:r>
              <a:rPr lang="en-US" altLang="ko-KR" b="1" dirty="0"/>
              <a:t>YOLOv11-L/X</a:t>
            </a:r>
            <a:r>
              <a:rPr lang="ko-KR" altLang="en-US" b="1" dirty="0"/>
              <a:t>의 한계</a:t>
            </a:r>
            <a:r>
              <a:rPr lang="en-US" altLang="ko-KR" b="1" dirty="0"/>
              <a:t>: </a:t>
            </a:r>
            <a:r>
              <a:rPr lang="ko-KR" altLang="en-US" b="1" dirty="0"/>
              <a:t>파라미터만 늘었지 구조적 혁신은 없음</a:t>
            </a:r>
            <a:endParaRPr lang="en-US" altLang="ko-KR" b="1" dirty="0"/>
          </a:p>
          <a:p>
            <a:r>
              <a:rPr lang="en-US" altLang="ko-KR" b="1" dirty="0"/>
              <a:t>   (YOLOv11-N</a:t>
            </a:r>
            <a:r>
              <a:rPr lang="ko-KR" altLang="en-US" b="1" dirty="0"/>
              <a:t>과 기본 구조는 동일</a:t>
            </a:r>
            <a:r>
              <a:rPr lang="ko-KR" altLang="en-US" dirty="0"/>
              <a:t>하되</a:t>
            </a:r>
            <a:r>
              <a:rPr lang="en-US" altLang="ko-KR" dirty="0"/>
              <a:t>, </a:t>
            </a:r>
            <a:r>
              <a:rPr lang="ko-KR" altLang="en-US" dirty="0"/>
              <a:t>단순히 </a:t>
            </a:r>
            <a:r>
              <a:rPr lang="ko-KR" altLang="en-US" b="1" dirty="0"/>
              <a:t>채널 수와 </a:t>
            </a:r>
            <a:r>
              <a:rPr lang="en-US" altLang="ko-KR" b="1" dirty="0"/>
              <a:t>depth</a:t>
            </a:r>
            <a:r>
              <a:rPr lang="ko-KR" altLang="en-US" b="1" dirty="0"/>
              <a:t>를 늘린 확장형 모델</a:t>
            </a:r>
            <a:r>
              <a:rPr lang="en-US" altLang="ko-KR" b="1"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 </a:t>
            </a:r>
            <a:r>
              <a:rPr lang="ko-KR" altLang="en-US" b="1" dirty="0"/>
              <a:t>그에 반해</a:t>
            </a:r>
            <a:r>
              <a:rPr lang="en-US" altLang="ko-KR" b="1" dirty="0"/>
              <a:t>, </a:t>
            </a:r>
            <a:r>
              <a:rPr lang="en-US" altLang="ko-KR" dirty="0"/>
              <a:t>RT-DETR</a:t>
            </a:r>
            <a:r>
              <a:rPr lang="ko-KR" altLang="en-US" dirty="0"/>
              <a:t>은 구조 자체가 전혀 다름</a:t>
            </a:r>
            <a:r>
              <a:rPr lang="en-US" altLang="ko-KR" dirty="0"/>
              <a:t>. RT-DETR</a:t>
            </a:r>
            <a:r>
              <a:rPr lang="ko-KR" altLang="en-US" dirty="0"/>
              <a:t>은 </a:t>
            </a:r>
            <a:r>
              <a:rPr lang="en-US" altLang="ko-KR" dirty="0"/>
              <a:t>CNN </a:t>
            </a:r>
            <a:r>
              <a:rPr lang="ko-KR" altLang="en-US" dirty="0"/>
              <a:t>기반 </a:t>
            </a:r>
            <a:r>
              <a:rPr lang="en-US" altLang="ko-KR" dirty="0"/>
              <a:t>YOLO </a:t>
            </a:r>
            <a:r>
              <a:rPr lang="ko-KR" altLang="en-US" dirty="0"/>
              <a:t>시리즈와 달리 </a:t>
            </a:r>
            <a:r>
              <a:rPr lang="en-US" altLang="ko-KR" b="1" dirty="0"/>
              <a:t>Transformer </a:t>
            </a:r>
            <a:r>
              <a:rPr lang="ko-KR" altLang="en-US" b="1" dirty="0"/>
              <a:t>구조를 사용하며</a:t>
            </a:r>
            <a:r>
              <a:rPr lang="en-US" altLang="ko-KR" dirty="0"/>
              <a:t>, </a:t>
            </a:r>
            <a:r>
              <a:rPr lang="ko-KR" altLang="en-US" dirty="0"/>
              <a:t>전역 정보 파악이 강점</a:t>
            </a:r>
            <a:r>
              <a:rPr lang="en-US" altLang="ko-KR" dirty="0"/>
              <a:t>.</a:t>
            </a:r>
          </a:p>
          <a:p>
            <a:r>
              <a:rPr lang="ko-KR" altLang="en-US" dirty="0"/>
              <a:t>단순히 </a:t>
            </a:r>
            <a:r>
              <a:rPr lang="en-US" altLang="ko-KR" dirty="0"/>
              <a:t>'</a:t>
            </a:r>
            <a:r>
              <a:rPr lang="ko-KR" altLang="en-US" dirty="0"/>
              <a:t>중량 모델</a:t>
            </a:r>
            <a:r>
              <a:rPr lang="en-US" altLang="ko-KR" dirty="0"/>
              <a:t>'</a:t>
            </a:r>
            <a:r>
              <a:rPr lang="ko-KR" altLang="en-US" dirty="0"/>
              <a:t>이라기보다 </a:t>
            </a:r>
            <a:r>
              <a:rPr lang="ko-KR" altLang="en-US" b="1" dirty="0"/>
              <a:t>기본 원리가 다른 방식</a:t>
            </a:r>
            <a:r>
              <a:rPr lang="ko-KR" altLang="en-US" dirty="0"/>
              <a:t>이기 때문에</a:t>
            </a:r>
            <a:r>
              <a:rPr lang="en-US" altLang="ko-KR" dirty="0"/>
              <a:t>, </a:t>
            </a:r>
            <a:r>
              <a:rPr lang="ko-KR" altLang="en-US" b="1" dirty="0" err="1"/>
              <a:t>고연산</a:t>
            </a:r>
            <a:r>
              <a:rPr lang="ko-KR" altLang="en-US" b="1" dirty="0"/>
              <a:t> 자원을 의미 있게 활용할 수 있는 구조임</a:t>
            </a:r>
            <a:endParaRPr lang="ko-KR" altLang="en-US" dirty="0"/>
          </a:p>
        </p:txBody>
      </p:sp>
      <p:sp>
        <p:nvSpPr>
          <p:cNvPr id="4" name="슬라이드 번호 개체 틀 3">
            <a:extLst>
              <a:ext uri="{FF2B5EF4-FFF2-40B4-BE49-F238E27FC236}">
                <a16:creationId xmlns:a16="http://schemas.microsoft.com/office/drawing/2014/main" id="{EC0F4E0B-A40E-0CD4-0846-0229D7D6DEA1}"/>
              </a:ext>
            </a:extLst>
          </p:cNvPr>
          <p:cNvSpPr>
            <a:spLocks noGrp="1"/>
          </p:cNvSpPr>
          <p:nvPr>
            <p:ph type="sldNum" sz="quarter" idx="10"/>
          </p:nvPr>
        </p:nvSpPr>
        <p:spPr/>
        <p:txBody>
          <a:bodyPr/>
          <a:lstStyle/>
          <a:p>
            <a:fld id="{7CDBBC22-C944-46CC-B224-F57B82CD79F9}" type="slidenum">
              <a:rPr lang="ko-KR" altLang="en-US" smtClean="0"/>
              <a:pPr/>
              <a:t>24</a:t>
            </a:fld>
            <a:endParaRPr lang="ko-KR" altLang="en-US"/>
          </a:p>
        </p:txBody>
      </p:sp>
    </p:spTree>
    <p:extLst>
      <p:ext uri="{BB962C8B-B14F-4D97-AF65-F5344CB8AC3E}">
        <p14:creationId xmlns:p14="http://schemas.microsoft.com/office/powerpoint/2010/main" val="34987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E594-ED3B-8B42-609E-CCB38E689D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B1979E-2BEF-CB5C-C9AE-D528091AB5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BC252-0FCD-AE85-AFF2-4D980BD3A0E8}"/>
              </a:ext>
            </a:extLst>
          </p:cNvPr>
          <p:cNvSpPr>
            <a:spLocks noGrp="1"/>
          </p:cNvSpPr>
          <p:nvPr>
            <p:ph type="body" idx="1"/>
          </p:nvPr>
        </p:nvSpPr>
        <p:spPr/>
        <p:txBody>
          <a:bodyPr/>
          <a:lstStyle/>
          <a:p>
            <a:pPr fontAlgn="base" latinLnBrk="1"/>
            <a:r>
              <a:rPr lang="ko-KR" altLang="en-US" sz="1200" kern="1200" dirty="0">
                <a:solidFill>
                  <a:schemeClr val="tx1"/>
                </a:solidFill>
                <a:effectLst/>
                <a:latin typeface="Arial" charset="0"/>
                <a:ea typeface="+mn-ea"/>
                <a:cs typeface="+mn-cs"/>
              </a:rPr>
              <a:t>튜닝 과정에서는 나머지 두 값을 고정한 상태에서 하나의 파라미터를 </a:t>
            </a:r>
            <a:r>
              <a:rPr lang="en-US" altLang="ko-KR" sz="1200" kern="1200" dirty="0">
                <a:solidFill>
                  <a:schemeClr val="tx1"/>
                </a:solidFill>
                <a:effectLst/>
                <a:latin typeface="Arial" charset="0"/>
                <a:ea typeface="+mn-ea"/>
                <a:cs typeface="+mn-cs"/>
              </a:rPr>
              <a:t>0</a:t>
            </a:r>
            <a:r>
              <a:rPr lang="ko-KR" altLang="en-US" sz="1200" kern="1200" dirty="0">
                <a:solidFill>
                  <a:schemeClr val="tx1"/>
                </a:solidFill>
                <a:effectLst/>
                <a:latin typeface="Arial" charset="0"/>
                <a:ea typeface="+mn-ea"/>
                <a:cs typeface="+mn-cs"/>
              </a:rPr>
              <a:t>부터 </a:t>
            </a:r>
            <a:r>
              <a:rPr lang="en-US" altLang="ko-KR" sz="1200" kern="1200" dirty="0">
                <a:solidFill>
                  <a:schemeClr val="tx1"/>
                </a:solidFill>
                <a:effectLst/>
                <a:latin typeface="Arial" charset="0"/>
                <a:ea typeface="+mn-ea"/>
                <a:cs typeface="+mn-cs"/>
              </a:rPr>
              <a:t>1.0</a:t>
            </a:r>
            <a:r>
              <a:rPr lang="ko-KR" altLang="en-US" sz="1200" kern="1200" dirty="0">
                <a:solidFill>
                  <a:schemeClr val="tx1"/>
                </a:solidFill>
                <a:effectLst/>
                <a:latin typeface="Arial" charset="0"/>
                <a:ea typeface="+mn-ea"/>
                <a:cs typeface="+mn-cs"/>
              </a:rPr>
              <a:t>까지</a:t>
            </a:r>
            <a:r>
              <a:rPr lang="en-US" altLang="ko-KR" sz="1200" kern="1200" dirty="0">
                <a:solidFill>
                  <a:schemeClr val="tx1"/>
                </a:solidFill>
                <a:effectLst/>
                <a:latin typeface="Arial" charset="0"/>
                <a:ea typeface="+mn-ea"/>
                <a:cs typeface="+mn-cs"/>
              </a:rPr>
              <a:t>(degrees</a:t>
            </a:r>
            <a:r>
              <a:rPr lang="ko-KR" altLang="en-US" sz="1200" kern="1200" dirty="0">
                <a:solidFill>
                  <a:schemeClr val="tx1"/>
                </a:solidFill>
                <a:effectLst/>
                <a:latin typeface="Arial" charset="0"/>
                <a:ea typeface="+mn-ea"/>
                <a:cs typeface="+mn-cs"/>
              </a:rPr>
              <a:t>는 </a:t>
            </a:r>
            <a:r>
              <a:rPr lang="en-US" altLang="ko-KR" sz="1200" kern="1200" dirty="0">
                <a:solidFill>
                  <a:schemeClr val="tx1"/>
                </a:solidFill>
                <a:effectLst/>
                <a:latin typeface="Arial" charset="0"/>
                <a:ea typeface="+mn-ea"/>
                <a:cs typeface="+mn-cs"/>
              </a:rPr>
              <a:t>0~180</a:t>
            </a:r>
            <a:r>
              <a:rPr lang="ko-KR" altLang="en-US" sz="1200" kern="1200" dirty="0">
                <a:solidFill>
                  <a:schemeClr val="tx1"/>
                </a:solidFill>
                <a:effectLst/>
                <a:latin typeface="Arial" charset="0"/>
                <a:ea typeface="+mn-ea"/>
                <a:cs typeface="+mn-cs"/>
              </a:rPr>
              <a:t>도</a:t>
            </a:r>
            <a:r>
              <a:rPr lang="en-US" altLang="ko-KR" sz="1200" kern="1200" dirty="0">
                <a:solidFill>
                  <a:schemeClr val="tx1"/>
                </a:solidFill>
                <a:effectLst/>
                <a:latin typeface="Arial" charset="0"/>
                <a:ea typeface="+mn-ea"/>
                <a:cs typeface="+mn-cs"/>
              </a:rPr>
              <a:t>) 0.1 </a:t>
            </a:r>
            <a:r>
              <a:rPr lang="ko-KR" altLang="en-US" sz="1200" kern="1200" dirty="0">
                <a:solidFill>
                  <a:schemeClr val="tx1"/>
                </a:solidFill>
                <a:effectLst/>
                <a:latin typeface="Arial" charset="0"/>
                <a:ea typeface="+mn-ea"/>
                <a:cs typeface="+mn-cs"/>
              </a:rPr>
              <a:t>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또는 </a:t>
            </a:r>
            <a:r>
              <a:rPr lang="en-US" altLang="ko-KR" sz="1200" kern="1200" dirty="0">
                <a:solidFill>
                  <a:schemeClr val="tx1"/>
                </a:solidFill>
                <a:effectLst/>
                <a:latin typeface="Arial" charset="0"/>
                <a:ea typeface="+mn-ea"/>
                <a:cs typeface="+mn-cs"/>
              </a:rPr>
              <a:t>22.5</a:t>
            </a:r>
            <a:r>
              <a:rPr lang="ko-KR" altLang="en-US" sz="1200" kern="1200" dirty="0">
                <a:solidFill>
                  <a:schemeClr val="tx1"/>
                </a:solidFill>
                <a:effectLst/>
                <a:latin typeface="Arial" charset="0"/>
                <a:ea typeface="+mn-ea"/>
                <a:cs typeface="+mn-cs"/>
              </a:rPr>
              <a:t>도 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으로 변경하면서 불량 탐지 성능에 가장 큰 영향을 주는 조합을 탐색하였다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pPr fontAlgn="base" latinLnBrk="1"/>
            <a:r>
              <a:rPr lang="ko-KR" altLang="en-US" sz="1200" kern="1200" dirty="0">
                <a:solidFill>
                  <a:schemeClr val="tx1"/>
                </a:solidFill>
                <a:effectLst/>
                <a:latin typeface="Arial" charset="0"/>
                <a:ea typeface="+mn-ea"/>
                <a:cs typeface="+mn-cs"/>
              </a:rPr>
              <a:t>그 결과 </a:t>
            </a:r>
            <a:r>
              <a:rPr lang="en-US" altLang="ko-KR" sz="1200" kern="1200" dirty="0">
                <a:solidFill>
                  <a:schemeClr val="tx1"/>
                </a:solidFill>
                <a:effectLst/>
                <a:latin typeface="Arial" charset="0"/>
                <a:ea typeface="+mn-ea"/>
                <a:cs typeface="+mn-cs"/>
              </a:rPr>
              <a:t>degrees=180,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=0.5,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에서 각 개별 파라미터가 가장 좋은 성능을 보였고</a:t>
            </a:r>
            <a:r>
              <a:rPr lang="en-US" altLang="ko-KR" sz="1200" kern="1200" dirty="0">
                <a:solidFill>
                  <a:schemeClr val="tx1"/>
                </a:solidFill>
                <a:effectLst/>
                <a:latin typeface="Arial" charset="0"/>
                <a:ea typeface="+mn-ea"/>
                <a:cs typeface="+mn-cs"/>
              </a:rPr>
              <a:t>, </a:t>
            </a:r>
            <a:r>
              <a:rPr lang="ko-KR" altLang="en-US" sz="1200" kern="1200" dirty="0">
                <a:solidFill>
                  <a:schemeClr val="tx1"/>
                </a:solidFill>
                <a:effectLst/>
                <a:latin typeface="Arial" charset="0"/>
                <a:ea typeface="+mn-ea"/>
                <a:cs typeface="+mn-cs"/>
              </a:rPr>
              <a:t>이외에도 상위 조합들을 포함하여 총 </a:t>
            </a:r>
            <a:r>
              <a:rPr lang="en-US" altLang="ko-KR" sz="1200" kern="1200" dirty="0">
                <a:solidFill>
                  <a:schemeClr val="tx1"/>
                </a:solidFill>
                <a:effectLst/>
                <a:latin typeface="Arial" charset="0"/>
                <a:ea typeface="+mn-ea"/>
                <a:cs typeface="+mn-cs"/>
              </a:rPr>
              <a:t>16</a:t>
            </a:r>
            <a:r>
              <a:rPr lang="ko-KR" altLang="en-US" sz="1200" kern="1200" dirty="0">
                <a:solidFill>
                  <a:schemeClr val="tx1"/>
                </a:solidFill>
                <a:effectLst/>
                <a:latin typeface="Arial" charset="0"/>
                <a:ea typeface="+mn-ea"/>
                <a:cs typeface="+mn-cs"/>
              </a:rPr>
              <a:t>개의 조합을 실험하여 최종 성능을 검토하였으며</a:t>
            </a:r>
            <a:r>
              <a:rPr lang="en-US" altLang="ko-KR" sz="1200" kern="1200" dirty="0">
                <a:solidFill>
                  <a:schemeClr val="tx1"/>
                </a:solidFill>
                <a:effectLst/>
                <a:latin typeface="Arial" charset="0"/>
                <a:ea typeface="+mn-ea"/>
                <a:cs typeface="+mn-cs"/>
              </a:rPr>
              <a:t>, degrees=0,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=0.0,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의 조합에서 </a:t>
            </a:r>
            <a:r>
              <a:rPr lang="en-US" altLang="ko-KR" sz="1200" kern="1200" dirty="0">
                <a:solidFill>
                  <a:schemeClr val="tx1"/>
                </a:solidFill>
                <a:effectLst/>
                <a:latin typeface="Arial" charset="0"/>
                <a:ea typeface="+mn-ea"/>
                <a:cs typeface="+mn-cs"/>
              </a:rPr>
              <a:t>RT-DETR</a:t>
            </a:r>
            <a:r>
              <a:rPr lang="ko-KR" altLang="en-US" sz="1200" kern="1200" dirty="0">
                <a:solidFill>
                  <a:schemeClr val="tx1"/>
                </a:solidFill>
                <a:effectLst/>
                <a:latin typeface="Arial" charset="0"/>
                <a:ea typeface="+mn-ea"/>
                <a:cs typeface="+mn-cs"/>
              </a:rPr>
              <a:t>과 비슷한 수준의 성능을 보였다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endParaRPr lang="ko-KR" altLang="en-US" dirty="0"/>
          </a:p>
        </p:txBody>
      </p:sp>
      <p:sp>
        <p:nvSpPr>
          <p:cNvPr id="4" name="슬라이드 번호 개체 틀 3">
            <a:extLst>
              <a:ext uri="{FF2B5EF4-FFF2-40B4-BE49-F238E27FC236}">
                <a16:creationId xmlns:a16="http://schemas.microsoft.com/office/drawing/2014/main" id="{486FDE80-3A05-AB58-4697-9D8C7A31BC76}"/>
              </a:ext>
            </a:extLst>
          </p:cNvPr>
          <p:cNvSpPr>
            <a:spLocks noGrp="1"/>
          </p:cNvSpPr>
          <p:nvPr>
            <p:ph type="sldNum" sz="quarter" idx="10"/>
          </p:nvPr>
        </p:nvSpPr>
        <p:spPr/>
        <p:txBody>
          <a:bodyPr/>
          <a:lstStyle/>
          <a:p>
            <a:fld id="{7CDBBC22-C944-46CC-B224-F57B82CD79F9}" type="slidenum">
              <a:rPr lang="ko-KR" altLang="en-US" smtClean="0"/>
              <a:pPr/>
              <a:t>25</a:t>
            </a:fld>
            <a:endParaRPr lang="ko-KR" altLang="en-US"/>
          </a:p>
        </p:txBody>
      </p:sp>
    </p:spTree>
    <p:extLst>
      <p:ext uri="{BB962C8B-B14F-4D97-AF65-F5344CB8AC3E}">
        <p14:creationId xmlns:p14="http://schemas.microsoft.com/office/powerpoint/2010/main" val="1662096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0B7C-1319-16EB-F392-6FAC1A9F75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50CC39E-6095-10DC-5127-56247D526B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8C9066-AC7E-6602-BE5A-B47BB705A24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0695805-6676-72E2-B8B6-BA5ABBCE41A7}"/>
              </a:ext>
            </a:extLst>
          </p:cNvPr>
          <p:cNvSpPr>
            <a:spLocks noGrp="1"/>
          </p:cNvSpPr>
          <p:nvPr>
            <p:ph type="sldNum" sz="quarter" idx="10"/>
          </p:nvPr>
        </p:nvSpPr>
        <p:spPr/>
        <p:txBody>
          <a:bodyPr/>
          <a:lstStyle/>
          <a:p>
            <a:fld id="{7CDBBC22-C944-46CC-B224-F57B82CD79F9}" type="slidenum">
              <a:rPr lang="ko-KR" altLang="en-US" smtClean="0"/>
              <a:pPr/>
              <a:t>26</a:t>
            </a:fld>
            <a:endParaRPr lang="ko-KR" altLang="en-US"/>
          </a:p>
        </p:txBody>
      </p:sp>
    </p:spTree>
    <p:extLst>
      <p:ext uri="{BB962C8B-B14F-4D97-AF65-F5344CB8AC3E}">
        <p14:creationId xmlns:p14="http://schemas.microsoft.com/office/powerpoint/2010/main" val="156832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27</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28</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43BB-F1C4-4838-0F7C-B411B00BA6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10D31C-61FA-8E69-B85E-CFF8421453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65A8C2-FFE5-F0C8-10B9-4BEEB1ECD5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55A57B-92F7-EE32-01FE-FC4F8C66D847}"/>
              </a:ext>
            </a:extLst>
          </p:cNvPr>
          <p:cNvSpPr>
            <a:spLocks noGrp="1"/>
          </p:cNvSpPr>
          <p:nvPr>
            <p:ph type="sldNum" sz="quarter" idx="10"/>
          </p:nvPr>
        </p:nvSpPr>
        <p:spPr/>
        <p:txBody>
          <a:bodyPr/>
          <a:lstStyle/>
          <a:p>
            <a:fld id="{7CDBBC22-C944-46CC-B224-F57B82CD79F9}" type="slidenum">
              <a:rPr lang="ko-KR" altLang="en-US" smtClean="0"/>
              <a:pPr/>
              <a:t>29</a:t>
            </a:fld>
            <a:endParaRPr lang="ko-KR" altLang="en-US"/>
          </a:p>
        </p:txBody>
      </p:sp>
    </p:spTree>
    <p:extLst>
      <p:ext uri="{BB962C8B-B14F-4D97-AF65-F5344CB8AC3E}">
        <p14:creationId xmlns:p14="http://schemas.microsoft.com/office/powerpoint/2010/main" val="364094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CDBBC22-C944-46CC-B224-F57B82CD79F9}" type="slidenum">
              <a:rPr lang="ko-KR" altLang="en-US" smtClean="0"/>
              <a:pPr/>
              <a:t>3</a:t>
            </a:fld>
            <a:endParaRPr lang="ko-KR" altLang="en-US"/>
          </a:p>
        </p:txBody>
      </p:sp>
    </p:spTree>
    <p:extLst>
      <p:ext uri="{BB962C8B-B14F-4D97-AF65-F5344CB8AC3E}">
        <p14:creationId xmlns:p14="http://schemas.microsoft.com/office/powerpoint/2010/main" val="2909503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1188B-4FC8-D273-3B82-43FDEF1F18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AFD419-BCDC-060F-6DE6-25C26798E1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6EC23D-648A-687E-2019-181A047239D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781B360-8E03-761C-206C-D23C09A2A59C}"/>
              </a:ext>
            </a:extLst>
          </p:cNvPr>
          <p:cNvSpPr>
            <a:spLocks noGrp="1"/>
          </p:cNvSpPr>
          <p:nvPr>
            <p:ph type="sldNum" sz="quarter" idx="10"/>
          </p:nvPr>
        </p:nvSpPr>
        <p:spPr/>
        <p:txBody>
          <a:bodyPr/>
          <a:lstStyle/>
          <a:p>
            <a:fld id="{7CDBBC22-C944-46CC-B224-F57B82CD79F9}" type="slidenum">
              <a:rPr lang="ko-KR" altLang="en-US" smtClean="0"/>
              <a:pPr/>
              <a:t>30</a:t>
            </a:fld>
            <a:endParaRPr lang="ko-KR" altLang="en-US"/>
          </a:p>
        </p:txBody>
      </p:sp>
    </p:spTree>
    <p:extLst>
      <p:ext uri="{BB962C8B-B14F-4D97-AF65-F5344CB8AC3E}">
        <p14:creationId xmlns:p14="http://schemas.microsoft.com/office/powerpoint/2010/main" val="392603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9685-7F23-F9A1-1D80-B69453E4A5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B18B73-F5F0-7CEE-9B5E-2F8C8C15C3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3804AA-160E-1CA6-8E8E-F3A911BCF8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304E12C-C88E-F1AC-EC6D-A59395EF8934}"/>
              </a:ext>
            </a:extLst>
          </p:cNvPr>
          <p:cNvSpPr>
            <a:spLocks noGrp="1"/>
          </p:cNvSpPr>
          <p:nvPr>
            <p:ph type="sldNum" sz="quarter" idx="10"/>
          </p:nvPr>
        </p:nvSpPr>
        <p:spPr/>
        <p:txBody>
          <a:bodyPr/>
          <a:lstStyle/>
          <a:p>
            <a:fld id="{7CDBBC22-C944-46CC-B224-F57B82CD79F9}" type="slidenum">
              <a:rPr lang="ko-KR" altLang="en-US" smtClean="0"/>
              <a:pPr/>
              <a:t>4</a:t>
            </a:fld>
            <a:endParaRPr lang="ko-KR" altLang="en-US"/>
          </a:p>
        </p:txBody>
      </p:sp>
    </p:spTree>
    <p:extLst>
      <p:ext uri="{BB962C8B-B14F-4D97-AF65-F5344CB8AC3E}">
        <p14:creationId xmlns:p14="http://schemas.microsoft.com/office/powerpoint/2010/main" val="401325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63AF-9D8E-A031-F68B-EC0DD07D20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7877C9-6E54-CC56-6BEA-747BF27BEC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DB0684-EBA8-603C-D9B8-51B82816F3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BDBA9BE-ED54-E6D9-EBCE-45BBA43E0331}"/>
              </a:ext>
            </a:extLst>
          </p:cNvPr>
          <p:cNvSpPr>
            <a:spLocks noGrp="1"/>
          </p:cNvSpPr>
          <p:nvPr>
            <p:ph type="sldNum" sz="quarter" idx="10"/>
          </p:nvPr>
        </p:nvSpPr>
        <p:spPr/>
        <p:txBody>
          <a:bodyPr/>
          <a:lstStyle/>
          <a:p>
            <a:fld id="{7CDBBC22-C944-46CC-B224-F57B82CD79F9}" type="slidenum">
              <a:rPr lang="ko-KR" altLang="en-US" smtClean="0"/>
              <a:pPr/>
              <a:t>5</a:t>
            </a:fld>
            <a:endParaRPr lang="ko-KR" altLang="en-US"/>
          </a:p>
        </p:txBody>
      </p:sp>
    </p:spTree>
    <p:extLst>
      <p:ext uri="{BB962C8B-B14F-4D97-AF65-F5344CB8AC3E}">
        <p14:creationId xmlns:p14="http://schemas.microsoft.com/office/powerpoint/2010/main" val="381675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C8304-63CA-1E40-94D4-6594EB13D2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05593B-EF58-3CF3-AFD6-7EAF01EDBC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DFA4B8-0F75-552E-CC8E-81A3025FBAE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457879A-BD30-B274-70D2-E2FF2B301354}"/>
              </a:ext>
            </a:extLst>
          </p:cNvPr>
          <p:cNvSpPr>
            <a:spLocks noGrp="1"/>
          </p:cNvSpPr>
          <p:nvPr>
            <p:ph type="sldNum" sz="quarter" idx="10"/>
          </p:nvPr>
        </p:nvSpPr>
        <p:spPr/>
        <p:txBody>
          <a:bodyPr/>
          <a:lstStyle/>
          <a:p>
            <a:fld id="{7CDBBC22-C944-46CC-B224-F57B82CD79F9}" type="slidenum">
              <a:rPr lang="ko-KR" altLang="en-US" smtClean="0"/>
              <a:pPr/>
              <a:t>6</a:t>
            </a:fld>
            <a:endParaRPr lang="ko-KR" altLang="en-US"/>
          </a:p>
        </p:txBody>
      </p:sp>
    </p:spTree>
    <p:extLst>
      <p:ext uri="{BB962C8B-B14F-4D97-AF65-F5344CB8AC3E}">
        <p14:creationId xmlns:p14="http://schemas.microsoft.com/office/powerpoint/2010/main" val="119420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9799C-3F7F-E9A9-95F9-19A552D398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B70B0B-9219-0830-CACC-1AC1E202E4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89F445-AC7A-E29E-6C6A-50D934F217A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6382E61-E3AE-7C05-955B-1E85CED6EAD5}"/>
              </a:ext>
            </a:extLst>
          </p:cNvPr>
          <p:cNvSpPr>
            <a:spLocks noGrp="1"/>
          </p:cNvSpPr>
          <p:nvPr>
            <p:ph type="sldNum" sz="quarter" idx="10"/>
          </p:nvPr>
        </p:nvSpPr>
        <p:spPr/>
        <p:txBody>
          <a:bodyPr/>
          <a:lstStyle/>
          <a:p>
            <a:fld id="{7CDBBC22-C944-46CC-B224-F57B82CD79F9}" type="slidenum">
              <a:rPr lang="ko-KR" altLang="en-US" smtClean="0"/>
              <a:pPr/>
              <a:t>7</a:t>
            </a:fld>
            <a:endParaRPr lang="ko-KR" altLang="en-US"/>
          </a:p>
        </p:txBody>
      </p:sp>
    </p:spTree>
    <p:extLst>
      <p:ext uri="{BB962C8B-B14F-4D97-AF65-F5344CB8AC3E}">
        <p14:creationId xmlns:p14="http://schemas.microsoft.com/office/powerpoint/2010/main" val="259406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3F73F-4462-1680-E979-74A8B1B5BD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AF1862-357E-3EE2-8389-BB7CA5668E3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E56625-9270-0029-33BC-335F8298A9D2}"/>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CA9E0CEC-E4AF-0B09-B75D-1250C762F22C}"/>
              </a:ext>
            </a:extLst>
          </p:cNvPr>
          <p:cNvSpPr>
            <a:spLocks noGrp="1"/>
          </p:cNvSpPr>
          <p:nvPr>
            <p:ph type="sldNum" sz="quarter" idx="10"/>
          </p:nvPr>
        </p:nvSpPr>
        <p:spPr/>
        <p:txBody>
          <a:bodyPr/>
          <a:lstStyle/>
          <a:p>
            <a:fld id="{7CDBBC22-C944-46CC-B224-F57B82CD79F9}" type="slidenum">
              <a:rPr lang="ko-KR" altLang="en-US" smtClean="0"/>
              <a:pPr/>
              <a:t>8</a:t>
            </a:fld>
            <a:endParaRPr lang="ko-KR" altLang="en-US"/>
          </a:p>
        </p:txBody>
      </p:sp>
    </p:spTree>
    <p:extLst>
      <p:ext uri="{BB962C8B-B14F-4D97-AF65-F5344CB8AC3E}">
        <p14:creationId xmlns:p14="http://schemas.microsoft.com/office/powerpoint/2010/main" val="170447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DC4D-B7C5-9F15-C32A-A924F26489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F5BB37-8F9A-52FF-631C-2A644C61D09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CE28924-AB53-4298-7CB3-DDC12126C267}"/>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423ABBE1-BB55-AFDB-4185-61D386EF3900}"/>
              </a:ext>
            </a:extLst>
          </p:cNvPr>
          <p:cNvSpPr>
            <a:spLocks noGrp="1"/>
          </p:cNvSpPr>
          <p:nvPr>
            <p:ph type="sldNum" sz="quarter" idx="10"/>
          </p:nvPr>
        </p:nvSpPr>
        <p:spPr/>
        <p:txBody>
          <a:bodyPr/>
          <a:lstStyle/>
          <a:p>
            <a:fld id="{7CDBBC22-C944-46CC-B224-F57B82CD79F9}" type="slidenum">
              <a:rPr lang="ko-KR" altLang="en-US" smtClean="0"/>
              <a:pPr/>
              <a:t>9</a:t>
            </a:fld>
            <a:endParaRPr lang="ko-KR" altLang="en-US"/>
          </a:p>
        </p:txBody>
      </p:sp>
    </p:spTree>
    <p:extLst>
      <p:ext uri="{BB962C8B-B14F-4D97-AF65-F5344CB8AC3E}">
        <p14:creationId xmlns:p14="http://schemas.microsoft.com/office/powerpoint/2010/main" val="640095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582156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4329820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9" name="슬라이드 번호 개체 틀 5"/>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
        <p:nvSpPr>
          <p:cNvPr id="14" name="직사각형 13"/>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18473207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4" name="Rectangle 41"/>
          <p:cNvSpPr>
            <a:spLocks noGrp="1" noChangeArrowheads="1"/>
          </p:cNvSpPr>
          <p:nvPr>
            <p:ph type="sldNum" sz="quarter" idx="10"/>
          </p:nvPr>
        </p:nvSpPr>
        <p:spPr>
          <a:ln/>
        </p:spPr>
        <p:txBody>
          <a:bodyPr/>
          <a:lstStyle>
            <a:lvl1pPr>
              <a:defRPr/>
            </a:lvl1pPr>
          </a:lstStyle>
          <a:p>
            <a:pPr>
              <a:defRPr/>
            </a:pPr>
            <a:fld id="{C13F254D-D485-4424-B9F6-B67A605DDF19}" type="slidenum">
              <a:rPr lang="en-GB" altLang="ko-KR"/>
              <a:pPr>
                <a:defRPr/>
              </a:pPr>
              <a:t>‹#›</a:t>
            </a:fld>
            <a:endParaRPr lang="en-GB" altLang="ko-KR" dirty="0"/>
          </a:p>
        </p:txBody>
      </p:sp>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439537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a:xfrm>
            <a:off x="338400" y="64800"/>
            <a:ext cx="8042031" cy="641350"/>
          </a:xfrm>
          <a:prstGeom prst="rect">
            <a:avLst/>
          </a:prstGeom>
        </p:spPr>
        <p:txBody>
          <a:bodyPr/>
          <a:lstStyle/>
          <a:p>
            <a:r>
              <a:rPr lang="ko-KR" altLang="en-US"/>
              <a:t>마스터 제목 스타일 편집</a:t>
            </a:r>
          </a:p>
        </p:txBody>
      </p:sp>
      <p:sp>
        <p:nvSpPr>
          <p:cNvPr id="3" name="슬라이드 번호 개체 틀 2">
            <a:extLst>
              <a:ext uri="{FF2B5EF4-FFF2-40B4-BE49-F238E27FC236}">
                <a16:creationId xmlns:a16="http://schemas.microsoft.com/office/drawing/2014/main" id="{43310797-E8F0-33FF-3EAC-DF0D297E0E8B}"/>
              </a:ext>
            </a:extLst>
          </p:cNvPr>
          <p:cNvSpPr>
            <a:spLocks noGrp="1"/>
          </p:cNvSpPr>
          <p:nvPr>
            <p:ph type="sldNum" sz="quarter" idx="10"/>
          </p:nvPr>
        </p:nvSpPr>
        <p:spPr/>
        <p:txBody>
          <a:bodyPr/>
          <a:lstStyle/>
          <a:p>
            <a:pPr>
              <a:defRPr/>
            </a:pPr>
            <a:fld id="{64B02B1F-C918-4EA9-8A71-4A69BA71DD78}" type="slidenum">
              <a:rPr lang="en-GB" altLang="ko-KR" smtClean="0"/>
              <a:pPr>
                <a:defRPr/>
              </a:pPr>
              <a:t>‹#›</a:t>
            </a:fld>
            <a:endParaRPr lang="en-GB" altLang="ko-KR" dirty="0"/>
          </a:p>
        </p:txBody>
      </p:sp>
    </p:spTree>
    <p:extLst>
      <p:ext uri="{BB962C8B-B14F-4D97-AF65-F5344CB8AC3E}">
        <p14:creationId xmlns:p14="http://schemas.microsoft.com/office/powerpoint/2010/main" val="34313576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1"/>
          <p:cNvSpPr>
            <a:spLocks noGrp="1" noChangeArrowheads="1"/>
          </p:cNvSpPr>
          <p:nvPr>
            <p:ph type="sldNum" sz="quarter" idx="10"/>
          </p:nvPr>
        </p:nvSpPr>
        <p:spPr>
          <a:ln/>
        </p:spPr>
        <p:txBody>
          <a:bodyPr/>
          <a:lstStyle>
            <a:lvl1pPr>
              <a:defRPr/>
            </a:lvl1pPr>
          </a:lstStyle>
          <a:p>
            <a:pPr>
              <a:defRPr/>
            </a:pPr>
            <a:fld id="{5D34F184-09B5-43E3-9B7A-CC3A5F5FC70F}" type="slidenum">
              <a:rPr lang="en-GB" altLang="ko-KR"/>
              <a:pPr>
                <a:defRPr/>
              </a:pPr>
              <a:t>‹#›</a:t>
            </a:fld>
            <a:endParaRPr lang="en-GB" altLang="ko-KR" dirty="0"/>
          </a:p>
        </p:txBody>
      </p:sp>
    </p:spTree>
    <p:extLst>
      <p:ext uri="{BB962C8B-B14F-4D97-AF65-F5344CB8AC3E}">
        <p14:creationId xmlns:p14="http://schemas.microsoft.com/office/powerpoint/2010/main" val="3124109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29842695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2" name="직사각형 1">
            <a:extLst>
              <a:ext uri="{FF2B5EF4-FFF2-40B4-BE49-F238E27FC236}">
                <a16:creationId xmlns:a16="http://schemas.microsoft.com/office/drawing/2014/main" id="{14037ABE-D605-7DC2-CD98-5957AE0F5873}"/>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Tree>
    <p:extLst>
      <p:ext uri="{BB962C8B-B14F-4D97-AF65-F5344CB8AC3E}">
        <p14:creationId xmlns:p14="http://schemas.microsoft.com/office/powerpoint/2010/main" val="31671656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1251408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41782893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19BEA91-710F-4DA2-A57A-92029721C1AD}"/>
              </a:ext>
            </a:extLst>
          </p:cNvPr>
          <p:cNvPicPr>
            <a:picLocks noChangeAspect="1"/>
          </p:cNvPicPr>
          <p:nvPr userDrawn="1"/>
        </p:nvPicPr>
        <p:blipFill rotWithShape="1">
          <a:blip r:embed="rId7"/>
          <a:srcRect r="6054"/>
          <a:stretch/>
        </p:blipFill>
        <p:spPr>
          <a:xfrm>
            <a:off x="-1256" y="-3606"/>
            <a:ext cx="9144000" cy="792606"/>
          </a:xfrm>
          <a:prstGeom prst="rect">
            <a:avLst/>
          </a:prstGeom>
        </p:spPr>
      </p:pic>
      <p:sp>
        <p:nvSpPr>
          <p:cNvPr id="4137" name="Rectangle 41"/>
          <p:cNvSpPr>
            <a:spLocks noGrp="1" noChangeArrowheads="1"/>
          </p:cNvSpPr>
          <p:nvPr>
            <p:ph type="sldNum" sz="quarter" idx="4"/>
          </p:nvPr>
        </p:nvSpPr>
        <p:spPr bwMode="auto">
          <a:xfrm>
            <a:off x="110116" y="6560298"/>
            <a:ext cx="117020" cy="11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defTabSz="757623" eaLnBrk="0" hangingPunct="0">
              <a:defRPr sz="738">
                <a:solidFill>
                  <a:srgbClr val="000000"/>
                </a:solidFill>
                <a:latin typeface="Arial" charset="0"/>
                <a:ea typeface="굴림" charset="-127"/>
              </a:defRPr>
            </a:lvl1pPr>
          </a:lstStyle>
          <a:p>
            <a:pPr>
              <a:defRPr/>
            </a:pPr>
            <a:fld id="{64B02B1F-C918-4EA9-8A71-4A69BA71DD78}" type="slidenum">
              <a:rPr lang="en-GB" altLang="ko-KR"/>
              <a:pPr>
                <a:defRPr/>
              </a:pPr>
              <a:t>‹#›</a:t>
            </a:fld>
            <a:endParaRPr lang="en-GB" altLang="ko-KR" dirty="0"/>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3" name="Rectangle 6">
            <a:extLst>
              <a:ext uri="{FF2B5EF4-FFF2-40B4-BE49-F238E27FC236}">
                <a16:creationId xmlns:a16="http://schemas.microsoft.com/office/drawing/2014/main" id="{008097E2-E215-16CD-58E7-6BD7499887CF}"/>
              </a:ext>
            </a:extLst>
          </p:cNvPr>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Tree>
  </p:cSld>
  <p:clrMap bg1="lt1" tx1="dk1" bg2="lt2" tx2="dk2" accent1="accent1" accent2="accent2" accent3="accent3" accent4="accent4" accent5="accent5" accent6="accent6" hlink="hlink" folHlink="folHlink"/>
  <p:sldLayoutIdLst>
    <p:sldLayoutId id="2147483793" r:id="rId1"/>
    <p:sldLayoutId id="2147483771" r:id="rId2"/>
    <p:sldLayoutId id="2147483772" r:id="rId3"/>
    <p:sldLayoutId id="2147483794" r:id="rId4"/>
    <p:sldLayoutId id="2147483773"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FF8754-B9F3-D76F-38C3-B0091EEFC5EF}"/>
              </a:ext>
            </a:extLst>
          </p:cNvPr>
          <p:cNvPicPr>
            <a:picLocks noChangeAspect="1"/>
          </p:cNvPicPr>
          <p:nvPr userDrawn="1"/>
        </p:nvPicPr>
        <p:blipFill rotWithShape="1">
          <a:blip r:embed="rId7">
            <a:clrChange>
              <a:clrFrom>
                <a:srgbClr val="FFFFFF"/>
              </a:clrFrom>
              <a:clrTo>
                <a:srgbClr val="FFFFFF">
                  <a:alpha val="0"/>
                </a:srgbClr>
              </a:clrTo>
            </a:clrChange>
            <a:duotone>
              <a:prstClr val="black"/>
              <a:srgbClr val="C00000">
                <a:tint val="45000"/>
                <a:satMod val="400000"/>
              </a:srgbClr>
            </a:duotone>
          </a:blip>
          <a:srcRect r="24209"/>
          <a:stretch/>
        </p:blipFill>
        <p:spPr>
          <a:xfrm>
            <a:off x="-1255" y="-3606"/>
            <a:ext cx="7376881" cy="792606"/>
          </a:xfrm>
          <a:custGeom>
            <a:avLst/>
            <a:gdLst>
              <a:gd name="connsiteX0" fmla="*/ 0 w 7376881"/>
              <a:gd name="connsiteY0" fmla="*/ 0 h 792606"/>
              <a:gd name="connsiteX1" fmla="*/ 7376881 w 7376881"/>
              <a:gd name="connsiteY1" fmla="*/ 0 h 792606"/>
              <a:gd name="connsiteX2" fmla="*/ 7335083 w 7376881"/>
              <a:gd name="connsiteY2" fmla="*/ 72101 h 792606"/>
              <a:gd name="connsiteX3" fmla="*/ 6478558 w 7376881"/>
              <a:gd name="connsiteY3" fmla="*/ 773769 h 792606"/>
              <a:gd name="connsiteX4" fmla="*/ 6439960 w 7376881"/>
              <a:gd name="connsiteY4" fmla="*/ 792606 h 792606"/>
              <a:gd name="connsiteX5" fmla="*/ 0 w 7376881"/>
              <a:gd name="connsiteY5" fmla="*/ 792606 h 7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6881" h="792606">
                <a:moveTo>
                  <a:pt x="0" y="0"/>
                </a:moveTo>
                <a:lnTo>
                  <a:pt x="7376881" y="0"/>
                </a:lnTo>
                <a:lnTo>
                  <a:pt x="7335083" y="72101"/>
                </a:lnTo>
                <a:cubicBezTo>
                  <a:pt x="7153136" y="331561"/>
                  <a:pt x="6859280" y="569153"/>
                  <a:pt x="6478558" y="773769"/>
                </a:cubicBezTo>
                <a:lnTo>
                  <a:pt x="6439960" y="792606"/>
                </a:lnTo>
                <a:lnTo>
                  <a:pt x="0" y="792606"/>
                </a:lnTo>
                <a:close/>
              </a:path>
            </a:pathLst>
          </a:custGeom>
        </p:spPr>
      </p:pic>
      <p:sp>
        <p:nvSpPr>
          <p:cNvPr id="1027" name="Rectangle 6"/>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4" name="직사각형 3">
            <a:extLst>
              <a:ext uri="{FF2B5EF4-FFF2-40B4-BE49-F238E27FC236}">
                <a16:creationId xmlns:a16="http://schemas.microsoft.com/office/drawing/2014/main" id="{6617EA2C-9563-3A9C-CD52-0AE019419479}"/>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5" name="그림 4">
            <a:extLst>
              <a:ext uri="{FF2B5EF4-FFF2-40B4-BE49-F238E27FC236}">
                <a16:creationId xmlns:a16="http://schemas.microsoft.com/office/drawing/2014/main" id="{5BB15DAD-E0C6-A00C-DFBE-C16F6DB1373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6" name="슬라이드 번호 개체 틀 5">
            <a:extLst>
              <a:ext uri="{FF2B5EF4-FFF2-40B4-BE49-F238E27FC236}">
                <a16:creationId xmlns:a16="http://schemas.microsoft.com/office/drawing/2014/main" id="{4C4BDD22-E678-EB87-D6D2-EB743F53AA76}"/>
              </a:ext>
            </a:extLst>
          </p:cNvPr>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Tree>
    <p:extLst>
      <p:ext uri="{BB962C8B-B14F-4D97-AF65-F5344CB8AC3E}">
        <p14:creationId xmlns:p14="http://schemas.microsoft.com/office/powerpoint/2010/main" val="124066281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www.verifiedmarketresearch.com/product/pcb-assembly-market"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arxiv.org/abs/2410.17725" TargetMode="External"/><Relationship Id="rId5" Type="http://schemas.openxmlformats.org/officeDocument/2006/relationships/hyperlink" Target="https://zhao-yian.github.io/RTDETR/" TargetMode="External"/><Relationship Id="rId4" Type="http://schemas.openxmlformats.org/officeDocument/2006/relationships/hyperlink" Target="https://www.gminsights.com/industry-analysis/printed-circuit-board-assembly-market"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193435"/>
            <a:ext cx="7110079" cy="875561"/>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4400" b="1" dirty="0">
                <a:solidFill>
                  <a:srgbClr val="002060"/>
                </a:solidFill>
                <a:latin typeface="맑은 고딕" panose="020B0503020000020004" pitchFamily="50" charset="-127"/>
                <a:ea typeface="맑은 고딕" panose="020B0503020000020004" pitchFamily="50" charset="-127"/>
                <a:cs typeface="+mj-cs"/>
              </a:rPr>
              <a:t>프로젝트</a:t>
            </a:r>
            <a:r>
              <a:rPr lang="en-US" altLang="ko-KR" sz="4400" b="1" dirty="0">
                <a:solidFill>
                  <a:srgbClr val="002060"/>
                </a:solidFill>
                <a:latin typeface="맑은 고딕" panose="020B0503020000020004" pitchFamily="50" charset="-127"/>
                <a:ea typeface="맑은 고딕" panose="020B0503020000020004" pitchFamily="50" charset="-127"/>
                <a:cs typeface="+mj-cs"/>
              </a:rPr>
              <a:t> #2 </a:t>
            </a:r>
            <a:r>
              <a:rPr lang="ko-KR" altLang="en-US" sz="4400" b="1" dirty="0">
                <a:solidFill>
                  <a:srgbClr val="002060"/>
                </a:solidFill>
                <a:latin typeface="맑은 고딕" panose="020B0503020000020004" pitchFamily="50" charset="-127"/>
                <a:ea typeface="맑은 고딕" panose="020B0503020000020004" pitchFamily="50" charset="-127"/>
                <a:cs typeface="+mj-cs"/>
              </a:rPr>
              <a:t>발표평가</a:t>
            </a:r>
            <a:endParaRPr lang="en-US" altLang="ko-KR" sz="4400"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Rectangle 3">
            <a:extLst>
              <a:ext uri="{FF2B5EF4-FFF2-40B4-BE49-F238E27FC236}">
                <a16:creationId xmlns:a16="http://schemas.microsoft.com/office/drawing/2014/main" id="{7DA4912B-7505-A2FB-FBB8-4DF4D2A2338F}"/>
              </a:ext>
            </a:extLst>
          </p:cNvPr>
          <p:cNvSpPr txBox="1">
            <a:spLocks noChangeArrowheads="1"/>
          </p:cNvSpPr>
          <p:nvPr/>
        </p:nvSpPr>
        <p:spPr bwMode="auto">
          <a:xfrm>
            <a:off x="1421963" y="4878004"/>
            <a:ext cx="6300072" cy="79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06" tIns="42203" rIns="84406" bIns="42203" numCol="1" anchor="t" anchorCtr="0" compatLnSpc="1">
            <a:prstTxWarp prst="textNoShape">
              <a:avLst/>
            </a:prstTxWarp>
          </a:bodyPr>
          <a:lstStyle>
            <a:lvl1pPr marL="0" indent="0" algn="l" defTabSz="647700" rtl="0" eaLnBrk="0" fontAlgn="base" hangingPunct="0">
              <a:lnSpc>
                <a:spcPct val="100000"/>
              </a:lnSpc>
              <a:spcBef>
                <a:spcPct val="25000"/>
              </a:spcBef>
              <a:spcAft>
                <a:spcPct val="0"/>
              </a:spcAft>
              <a:buClr>
                <a:srgbClr val="F37121"/>
              </a:buClr>
              <a:buFont typeface="Wingdings" pitchFamily="2" charset="2"/>
              <a:buNone/>
              <a:defRPr sz="1600" b="1">
                <a:solidFill>
                  <a:schemeClr val="bg1"/>
                </a:solidFill>
                <a:latin typeface="+mn-lt"/>
                <a:ea typeface="+mn-ea"/>
                <a:cs typeface="+mn-cs"/>
              </a:defRPr>
            </a:lvl1pPr>
            <a:lvl2pPr marL="444500" indent="-180975" algn="l" defTabSz="647700" rtl="0" eaLnBrk="0" fontAlgn="base" hangingPunct="0">
              <a:lnSpc>
                <a:spcPct val="105000"/>
              </a:lnSpc>
              <a:spcBef>
                <a:spcPct val="5000"/>
              </a:spcBef>
              <a:spcAft>
                <a:spcPct val="0"/>
              </a:spcAft>
              <a:buClr>
                <a:srgbClr val="F37121"/>
              </a:buClr>
              <a:buFont typeface="Arial Unicode MS" pitchFamily="50" charset="-127"/>
              <a:buChar char="–"/>
              <a:defRPr sz="1400">
                <a:solidFill>
                  <a:srgbClr val="000000"/>
                </a:solidFill>
                <a:latin typeface="+mn-lt"/>
              </a:defRPr>
            </a:lvl2pPr>
            <a:lvl3pPr marL="628650" indent="-182563"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3pPr>
            <a:lvl4pPr marL="811213" indent="-180975" algn="l" defTabSz="647700" rtl="0" eaLnBrk="0" fontAlgn="base" hangingPunct="0">
              <a:lnSpc>
                <a:spcPct val="108000"/>
              </a:lnSpc>
              <a:spcBef>
                <a:spcPct val="8000"/>
              </a:spcBef>
              <a:spcAft>
                <a:spcPct val="0"/>
              </a:spcAft>
              <a:buClr>
                <a:srgbClr val="F37121"/>
              </a:buClr>
              <a:buFont typeface="Arial" pitchFamily="34" charset="0"/>
              <a:buChar char="-"/>
              <a:defRPr sz="1400">
                <a:solidFill>
                  <a:srgbClr val="000000"/>
                </a:solidFill>
                <a:latin typeface="+mn-lt"/>
              </a:defRPr>
            </a:lvl4pPr>
            <a:lvl5pPr marL="993775" indent="-180975"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5pPr>
            <a:lvl6pPr marL="14509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6pPr>
            <a:lvl7pPr marL="19081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7pPr>
            <a:lvl8pPr marL="23653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8pPr>
            <a:lvl9pPr marL="28225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9pPr>
          </a:lstStyle>
          <a:p>
            <a:pPr algn="ctr" eaLnBrk="1" hangingPunct="1"/>
            <a:r>
              <a:rPr lang="en-US" altLang="ko-KR" b="0" dirty="0">
                <a:solidFill>
                  <a:srgbClr val="002060"/>
                </a:solidFill>
                <a:latin typeface="맑은 고딕" pitchFamily="50" charset="-127"/>
                <a:ea typeface="맑은 고딕" pitchFamily="50" charset="-127"/>
              </a:rPr>
              <a:t>[5</a:t>
            </a:r>
            <a:r>
              <a:rPr lang="ko-KR" altLang="en-US" b="0" dirty="0">
                <a:solidFill>
                  <a:srgbClr val="002060"/>
                </a:solidFill>
                <a:latin typeface="맑은 고딕" pitchFamily="50" charset="-127"/>
                <a:ea typeface="맑은 고딕" pitchFamily="50" charset="-127"/>
              </a:rPr>
              <a:t>조</a:t>
            </a:r>
            <a:r>
              <a:rPr lang="en-US" altLang="ko-KR" b="0" dirty="0">
                <a:solidFill>
                  <a:srgbClr val="002060"/>
                </a:solidFill>
                <a:latin typeface="맑은 고딕" pitchFamily="50" charset="-127"/>
                <a:ea typeface="맑은 고딕" pitchFamily="50" charset="-127"/>
              </a:rPr>
              <a:t>] </a:t>
            </a:r>
            <a:r>
              <a:rPr lang="ko-KR" altLang="en-US" b="0" dirty="0" err="1">
                <a:solidFill>
                  <a:srgbClr val="002060"/>
                </a:solidFill>
                <a:latin typeface="맑은 고딕" pitchFamily="50" charset="-127"/>
                <a:ea typeface="맑은 고딕" pitchFamily="50" charset="-127"/>
              </a:rPr>
              <a:t>김연지</a:t>
            </a:r>
            <a:r>
              <a:rPr lang="en-US" altLang="ko-KR" b="0" dirty="0">
                <a:solidFill>
                  <a:srgbClr val="002060"/>
                </a:solidFill>
                <a:latin typeface="맑은 고딕" pitchFamily="50" charset="-127"/>
                <a:ea typeface="맑은 고딕" pitchFamily="50" charset="-127"/>
              </a:rPr>
              <a:t>(</a:t>
            </a:r>
            <a:r>
              <a:rPr lang="ko-KR" altLang="en-US" b="0" dirty="0">
                <a:solidFill>
                  <a:srgbClr val="002060"/>
                </a:solidFill>
                <a:latin typeface="맑은 고딕" pitchFamily="50" charset="-127"/>
                <a:ea typeface="맑은 고딕" pitchFamily="50" charset="-127"/>
              </a:rPr>
              <a:t>팀장</a:t>
            </a:r>
            <a:r>
              <a:rPr lang="en-US" altLang="ko-KR" b="0" dirty="0">
                <a:solidFill>
                  <a:srgbClr val="002060"/>
                </a:solidFill>
                <a:latin typeface="맑은 고딕" pitchFamily="50" charset="-127"/>
                <a:ea typeface="맑은 고딕" pitchFamily="50" charset="-127"/>
              </a:rPr>
              <a:t>), </a:t>
            </a:r>
            <a:r>
              <a:rPr lang="ko-KR" altLang="en-US" b="0" dirty="0">
                <a:solidFill>
                  <a:srgbClr val="002060"/>
                </a:solidFill>
                <a:latin typeface="맑은 고딕" pitchFamily="50" charset="-127"/>
                <a:ea typeface="맑은 고딕" pitchFamily="50" charset="-127"/>
              </a:rPr>
              <a:t>장욱진</a:t>
            </a:r>
            <a:endParaRPr lang="en-US" altLang="ko-KR" b="0" dirty="0">
              <a:solidFill>
                <a:srgbClr val="002060"/>
              </a:solidFill>
              <a:latin typeface="맑은 고딕" pitchFamily="50" charset="-127"/>
              <a:ea typeface="맑은 고딕" pitchFamily="50" charset="-127"/>
            </a:endParaRPr>
          </a:p>
          <a:p>
            <a:pPr algn="ctr" eaLnBrk="1" hangingPunct="1"/>
            <a:r>
              <a:rPr lang="en-US" altLang="ko-KR" b="0" dirty="0">
                <a:solidFill>
                  <a:srgbClr val="002060"/>
                </a:solidFill>
                <a:latin typeface="맑은 고딕" pitchFamily="50" charset="-127"/>
                <a:ea typeface="맑은 고딕" pitchFamily="50" charset="-127"/>
              </a:rPr>
              <a:t>kyj23520@naver.com, jangwj92@cbnu.ac.kr</a:t>
            </a:r>
          </a:p>
          <a:p>
            <a:pPr algn="ctr" eaLnBrk="1" hangingPunct="1"/>
            <a:r>
              <a:rPr lang="ko-KR" altLang="en-US" b="0" dirty="0">
                <a:solidFill>
                  <a:srgbClr val="002060"/>
                </a:solidFill>
                <a:latin typeface="맑은 고딕" pitchFamily="50" charset="-127"/>
                <a:ea typeface="맑은 고딕" pitchFamily="50" charset="-127"/>
              </a:rPr>
              <a:t>충</a:t>
            </a:r>
            <a:r>
              <a:rPr lang="ko-KR" altLang="en-US" b="0" dirty="0">
                <a:solidFill>
                  <a:srgbClr val="002060"/>
                </a:solidFill>
                <a:latin typeface="맑은 고딕" pitchFamily="50" charset="-127"/>
              </a:rPr>
              <a:t>북대학교 산업인공지능학과</a:t>
            </a:r>
            <a:endParaRPr lang="en-GB" altLang="ko-KR" b="0" dirty="0">
              <a:solidFill>
                <a:srgbClr val="002060"/>
              </a:solidFill>
              <a:latin typeface="맑은 고딕" pitchFamily="50" charset="-127"/>
              <a:ea typeface="맑은 고딕" pitchFamily="50" charset="-127"/>
            </a:endParaRPr>
          </a:p>
          <a:p>
            <a:pPr algn="ctr" eaLnBrk="1" hangingPunct="1"/>
            <a:endParaRPr lang="en-GB" altLang="ko-KR" b="0" dirty="0">
              <a:solidFill>
                <a:srgbClr val="002060"/>
              </a:solidFill>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25D12AAC-3E69-1D46-503B-5B89E4C8F6DA}"/>
              </a:ext>
            </a:extLst>
          </p:cNvPr>
          <p:cNvSpPr txBox="1"/>
          <p:nvPr/>
        </p:nvSpPr>
        <p:spPr>
          <a:xfrm>
            <a:off x="656956" y="3068996"/>
            <a:ext cx="7830088" cy="999697"/>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rPr>
              <a:t>SMT </a:t>
            </a: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공정의 주요 불량 검출을 위한 </a:t>
            </a:r>
            <a:endPar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딥러닝 방법 연구</a:t>
            </a:r>
          </a:p>
        </p:txBody>
      </p:sp>
      <p:sp>
        <p:nvSpPr>
          <p:cNvPr id="5" name="사각형: 둥근 모서리 4">
            <a:extLst>
              <a:ext uri="{FF2B5EF4-FFF2-40B4-BE49-F238E27FC236}">
                <a16:creationId xmlns:a16="http://schemas.microsoft.com/office/drawing/2014/main" id="{C571C43D-1094-CBC8-93A7-E64A401C7D9C}"/>
              </a:ext>
            </a:extLst>
          </p:cNvPr>
          <p:cNvSpPr/>
          <p:nvPr/>
        </p:nvSpPr>
        <p:spPr bwMode="auto">
          <a:xfrm>
            <a:off x="115260" y="102298"/>
            <a:ext cx="2678427" cy="270003"/>
          </a:xfrm>
          <a:prstGeom prst="roundRect">
            <a:avLst>
              <a:gd name="adj" fmla="val 50000"/>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200" b="1" i="0" u="none" strike="noStrike" cap="none" normalizeH="0" baseline="0" dirty="0" err="1">
                <a:ln>
                  <a:noFill/>
                </a:ln>
                <a:solidFill>
                  <a:schemeClr val="bg1"/>
                </a:solidFill>
                <a:effectLst/>
                <a:latin typeface="+mn-ea"/>
              </a:rPr>
              <a:t>지능화캡스톤프로젝트</a:t>
            </a:r>
            <a:r>
              <a:rPr kumimoji="0" lang="ko-KR" altLang="en-US" sz="1200" b="1" i="0" u="none" strike="noStrike" cap="none" normalizeH="0" baseline="0" dirty="0">
                <a:ln>
                  <a:noFill/>
                </a:ln>
                <a:solidFill>
                  <a:schemeClr val="bg1"/>
                </a:solidFill>
                <a:effectLst/>
                <a:latin typeface="+mn-ea"/>
              </a:rPr>
              <a:t> </a:t>
            </a:r>
            <a:r>
              <a:rPr kumimoji="0" lang="en-US" altLang="ko-KR" sz="1200" b="1" i="0" u="none" strike="noStrike" cap="none" normalizeH="0" baseline="0" dirty="0">
                <a:ln>
                  <a:noFill/>
                </a:ln>
                <a:solidFill>
                  <a:schemeClr val="bg1"/>
                </a:solidFill>
                <a:effectLst/>
                <a:latin typeface="+mn-ea"/>
              </a:rPr>
              <a:t>#</a:t>
            </a:r>
            <a:r>
              <a:rPr lang="en-US" altLang="ko-KR" sz="1200" b="1" dirty="0">
                <a:solidFill>
                  <a:schemeClr val="bg1"/>
                </a:solidFill>
                <a:latin typeface="+mn-ea"/>
              </a:rPr>
              <a:t>2 </a:t>
            </a:r>
            <a:r>
              <a:rPr kumimoji="0" lang="ko-KR" altLang="en-US" sz="1200" b="1" i="0" u="none" strike="noStrike" cap="none" normalizeH="0" baseline="0" dirty="0">
                <a:ln>
                  <a:noFill/>
                </a:ln>
                <a:solidFill>
                  <a:schemeClr val="bg1"/>
                </a:solidFill>
                <a:effectLst/>
                <a:latin typeface="+mn-ea"/>
              </a:rPr>
              <a:t>발표평가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4A2B9-BA83-E05C-82FC-3E4D36BA8828}"/>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464601D4-B3A1-1537-BFEA-59186465B519}"/>
              </a:ext>
            </a:extLst>
          </p:cNvPr>
          <p:cNvSpPr txBox="1">
            <a:spLocks noChangeArrowheads="1"/>
          </p:cNvSpPr>
          <p:nvPr/>
        </p:nvSpPr>
        <p:spPr bwMode="auto">
          <a:xfrm>
            <a:off x="311265" y="952583"/>
            <a:ext cx="8533362" cy="32040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방법론</a:t>
            </a:r>
            <a:endParaRPr lang="en-US" altLang="ko-KR" sz="1800" kern="0" dirty="0">
              <a:solidFill>
                <a:schemeClr val="tx2"/>
              </a:solidFill>
              <a:latin typeface="+mn-ea"/>
            </a:endParaRPr>
          </a:p>
        </p:txBody>
      </p:sp>
      <p:sp>
        <p:nvSpPr>
          <p:cNvPr id="2" name="제목 1">
            <a:extLst>
              <a:ext uri="{FF2B5EF4-FFF2-40B4-BE49-F238E27FC236}">
                <a16:creationId xmlns:a16="http://schemas.microsoft.com/office/drawing/2014/main" id="{B81E391B-013E-3CA5-95F3-C1044FE2B219}"/>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0">
            <a:extLst>
              <a:ext uri="{FF2B5EF4-FFF2-40B4-BE49-F238E27FC236}">
                <a16:creationId xmlns:a16="http://schemas.microsoft.com/office/drawing/2014/main" id="{C27C00DC-D5B6-DDA5-E7B9-391080A50666}"/>
              </a:ext>
            </a:extLst>
          </p:cNvPr>
          <p:cNvPicPr>
            <a:picLocks noChangeAspect="1"/>
          </p:cNvPicPr>
          <p:nvPr/>
        </p:nvPicPr>
        <p:blipFill>
          <a:blip r:embed="rId3"/>
          <a:stretch>
            <a:fillRect/>
          </a:stretch>
        </p:blipFill>
        <p:spPr>
          <a:xfrm>
            <a:off x="1587221" y="1629604"/>
            <a:ext cx="5773248" cy="4014379"/>
          </a:xfrm>
          <a:prstGeom prst="rect">
            <a:avLst/>
          </a:prstGeom>
          <a:noFill/>
          <a:ln>
            <a:noFill/>
          </a:ln>
          <a:effectLst/>
        </p:spPr>
      </p:pic>
      <p:sp>
        <p:nvSpPr>
          <p:cNvPr id="4" name="직사각형 3">
            <a:extLst>
              <a:ext uri="{FF2B5EF4-FFF2-40B4-BE49-F238E27FC236}">
                <a16:creationId xmlns:a16="http://schemas.microsoft.com/office/drawing/2014/main" id="{E6387362-8985-D23C-4255-472D162E4F60}"/>
              </a:ext>
            </a:extLst>
          </p:cNvPr>
          <p:cNvSpPr/>
          <p:nvPr/>
        </p:nvSpPr>
        <p:spPr>
          <a:xfrm>
            <a:off x="1587221" y="1607027"/>
            <a:ext cx="2772194" cy="3982394"/>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4C653F2C-3DAB-D036-9AE8-EB26E85679E2}"/>
              </a:ext>
            </a:extLst>
          </p:cNvPr>
          <p:cNvSpPr txBox="1"/>
          <p:nvPr/>
        </p:nvSpPr>
        <p:spPr>
          <a:xfrm>
            <a:off x="1874657" y="5589421"/>
            <a:ext cx="2197321" cy="307777"/>
          </a:xfrm>
          <a:prstGeom prst="rect">
            <a:avLst/>
          </a:prstGeom>
          <a:noFill/>
        </p:spPr>
        <p:txBody>
          <a:bodyPr wrap="square" rtlCol="0">
            <a:spAutoFit/>
          </a:bodyPr>
          <a:lstStyle/>
          <a:p>
            <a:r>
              <a:rPr lang="en-US" altLang="ko-KR" sz="1400" b="1" dirty="0">
                <a:solidFill>
                  <a:schemeClr val="accent1"/>
                </a:solidFill>
              </a:rPr>
              <a:t>1) </a:t>
            </a:r>
            <a:r>
              <a:rPr lang="ko-KR" altLang="en-US" sz="1400" b="1" dirty="0">
                <a:solidFill>
                  <a:schemeClr val="accent1"/>
                </a:solidFill>
              </a:rPr>
              <a:t>데이터셋 구축</a:t>
            </a:r>
          </a:p>
        </p:txBody>
      </p:sp>
      <p:sp>
        <p:nvSpPr>
          <p:cNvPr id="11" name="직사각형 10">
            <a:extLst>
              <a:ext uri="{FF2B5EF4-FFF2-40B4-BE49-F238E27FC236}">
                <a16:creationId xmlns:a16="http://schemas.microsoft.com/office/drawing/2014/main" id="{7F93E50F-19CD-C7C4-3CFD-52B7EE76567F}"/>
              </a:ext>
            </a:extLst>
          </p:cNvPr>
          <p:cNvSpPr/>
          <p:nvPr/>
        </p:nvSpPr>
        <p:spPr>
          <a:xfrm>
            <a:off x="4836460" y="2936585"/>
            <a:ext cx="2772194" cy="1980022"/>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D9CE625E-D22C-126A-EB4A-C66BFCA9BBD7}"/>
              </a:ext>
            </a:extLst>
          </p:cNvPr>
          <p:cNvSpPr txBox="1"/>
          <p:nvPr/>
        </p:nvSpPr>
        <p:spPr>
          <a:xfrm>
            <a:off x="5004572" y="4949605"/>
            <a:ext cx="2772194" cy="523220"/>
          </a:xfrm>
          <a:prstGeom prst="rect">
            <a:avLst/>
          </a:prstGeom>
          <a:noFill/>
        </p:spPr>
        <p:txBody>
          <a:bodyPr wrap="square" rtlCol="0">
            <a:spAutoFit/>
          </a:bodyPr>
          <a:lstStyle/>
          <a:p>
            <a:pPr algn="l"/>
            <a:r>
              <a:rPr lang="en-US" altLang="ko-KR" sz="1400" b="1" dirty="0">
                <a:solidFill>
                  <a:schemeClr val="accent1"/>
                </a:solidFill>
              </a:rPr>
              <a:t>2) </a:t>
            </a:r>
            <a:r>
              <a:rPr lang="ko-KR" altLang="en-US" sz="1400" b="1" dirty="0">
                <a:solidFill>
                  <a:schemeClr val="accent1"/>
                </a:solidFill>
              </a:rPr>
              <a:t>불량 검출 모델 구현 및 학습</a:t>
            </a:r>
            <a:endParaRPr lang="en-US" altLang="ko-KR" sz="1400" b="1" dirty="0">
              <a:solidFill>
                <a:schemeClr val="accent1"/>
              </a:solidFill>
            </a:endParaRPr>
          </a:p>
          <a:p>
            <a:pPr algn="l"/>
            <a:r>
              <a:rPr lang="en-US" altLang="ko-KR" sz="1400" b="1" dirty="0">
                <a:solidFill>
                  <a:schemeClr val="accent1"/>
                </a:solidFill>
              </a:rPr>
              <a:t>3) </a:t>
            </a:r>
            <a:r>
              <a:rPr lang="ko-KR" altLang="en-US" sz="1400" b="1" dirty="0">
                <a:solidFill>
                  <a:schemeClr val="accent1"/>
                </a:solidFill>
              </a:rPr>
              <a:t>성능 평가</a:t>
            </a:r>
          </a:p>
        </p:txBody>
      </p:sp>
    </p:spTree>
    <p:extLst>
      <p:ext uri="{BB962C8B-B14F-4D97-AF65-F5344CB8AC3E}">
        <p14:creationId xmlns:p14="http://schemas.microsoft.com/office/powerpoint/2010/main" val="99392081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C5E42-D9CE-2016-57EB-860ED06D5C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9179900-1EC7-24AF-116B-C75CBA6B0D98}"/>
              </a:ext>
            </a:extLst>
          </p:cNvPr>
          <p:cNvSpPr txBox="1">
            <a:spLocks noChangeArrowheads="1"/>
          </p:cNvSpPr>
          <p:nvPr/>
        </p:nvSpPr>
        <p:spPr bwMode="auto">
          <a:xfrm>
            <a:off x="311265" y="952583"/>
            <a:ext cx="8533362" cy="227613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a:t>
            </a:r>
            <a:r>
              <a:rPr lang="ko-KR" altLang="en-US" sz="1600" kern="0" dirty="0">
                <a:solidFill>
                  <a:schemeClr val="tx1"/>
                </a:solidFill>
                <a:latin typeface="+mn-ea"/>
              </a:rPr>
              <a:t>이미지 수집 방법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X,Y </a:t>
            </a:r>
            <a:r>
              <a:rPr lang="ko-KR" altLang="en-US" sz="1400" kern="0" dirty="0">
                <a:solidFill>
                  <a:schemeClr val="tx1"/>
                </a:solidFill>
                <a:latin typeface="+mn-ea"/>
              </a:rPr>
              <a:t>위치를 지정하여 이동하고</a:t>
            </a:r>
            <a:r>
              <a:rPr lang="en-US" altLang="ko-KR" sz="1400" kern="0" dirty="0">
                <a:solidFill>
                  <a:schemeClr val="tx1"/>
                </a:solidFill>
                <a:latin typeface="+mn-ea"/>
              </a:rPr>
              <a:t>, </a:t>
            </a:r>
            <a:r>
              <a:rPr lang="ko-KR" altLang="en-US" sz="1400" kern="0" dirty="0">
                <a:solidFill>
                  <a:schemeClr val="tx1"/>
                </a:solidFill>
                <a:latin typeface="+mn-ea"/>
              </a:rPr>
              <a:t>해당 위치를 저장할 수 있는 촬영 지그를 이용</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함초롬바탕" panose="02030604000101010101" pitchFamily="18" charset="-127"/>
              </a:rPr>
              <a:t>납땜 불량을 정확히 촬영하기 위해</a:t>
            </a:r>
            <a:r>
              <a:rPr lang="en-US" altLang="ko-KR" sz="1400" kern="0" dirty="0">
                <a:latin typeface="함초롬바탕" panose="02030604000101010101" pitchFamily="18" charset="-127"/>
              </a:rPr>
              <a:t>, </a:t>
            </a:r>
            <a:r>
              <a:rPr lang="ko-KR" altLang="en-US" sz="1400" kern="0" dirty="0">
                <a:latin typeface="함초롬바탕" panose="02030604000101010101" pitchFamily="18" charset="-127"/>
              </a:rPr>
              <a:t>카메라를 기울여 측면을 촬영하였음</a:t>
            </a:r>
            <a:r>
              <a:rPr lang="ko-KR" altLang="en-US" sz="1400" kern="0" dirty="0">
                <a:solidFill>
                  <a:schemeClr val="tx1"/>
                </a:solidFill>
                <a:latin typeface="+mn-ea"/>
              </a:rPr>
              <a:t> </a:t>
            </a:r>
            <a:endParaRPr lang="en-US" altLang="ko-KR" sz="1400" kern="0" dirty="0">
              <a:solidFill>
                <a:schemeClr val="tx1"/>
              </a:solidFill>
              <a:latin typeface="+mn-ea"/>
            </a:endParaRPr>
          </a:p>
          <a:p>
            <a:pPr>
              <a:lnSpc>
                <a:spcPct val="130000"/>
              </a:lnSpc>
              <a:spcBef>
                <a:spcPts val="600"/>
              </a:spcBef>
            </a:pPr>
            <a:endParaRPr lang="en-US" altLang="ko-KR" sz="1800" kern="0" dirty="0">
              <a:solidFill>
                <a:schemeClr val="tx2"/>
              </a:solidFill>
            </a:endParaRPr>
          </a:p>
        </p:txBody>
      </p:sp>
      <p:sp>
        <p:nvSpPr>
          <p:cNvPr id="2" name="제목 1">
            <a:extLst>
              <a:ext uri="{FF2B5EF4-FFF2-40B4-BE49-F238E27FC236}">
                <a16:creationId xmlns:a16="http://schemas.microsoft.com/office/drawing/2014/main" id="{D1BD5499-5FDD-78EF-1476-5A911BFE527A}"/>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_x2125252240">
            <a:extLst>
              <a:ext uri="{FF2B5EF4-FFF2-40B4-BE49-F238E27FC236}">
                <a16:creationId xmlns:a16="http://schemas.microsoft.com/office/drawing/2014/main" id="{91BF76FC-07C5-5A19-A512-DDD8B302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39" y="2888330"/>
            <a:ext cx="33591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92089B55-ECD4-DDDF-A127-E222B86CFAF8}"/>
              </a:ext>
            </a:extLst>
          </p:cNvPr>
          <p:cNvPicPr>
            <a:picLocks noChangeAspect="1"/>
          </p:cNvPicPr>
          <p:nvPr/>
        </p:nvPicPr>
        <p:blipFill>
          <a:blip r:embed="rId4"/>
          <a:stretch>
            <a:fillRect/>
          </a:stretch>
        </p:blipFill>
        <p:spPr>
          <a:xfrm>
            <a:off x="4496074" y="2888330"/>
            <a:ext cx="2268778" cy="3017087"/>
          </a:xfrm>
          <a:prstGeom prst="rect">
            <a:avLst/>
          </a:prstGeom>
        </p:spPr>
      </p:pic>
      <p:pic>
        <p:nvPicPr>
          <p:cNvPr id="8" name="_x1177849632">
            <a:extLst>
              <a:ext uri="{FF2B5EF4-FFF2-40B4-BE49-F238E27FC236}">
                <a16:creationId xmlns:a16="http://schemas.microsoft.com/office/drawing/2014/main" id="{DBB3E32F-0CD3-41DB-C5C4-C3836C7A4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2027" y="3699003"/>
            <a:ext cx="1378404" cy="16338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897455-15AB-8C4E-D246-A6F358A10BA8}"/>
              </a:ext>
            </a:extLst>
          </p:cNvPr>
          <p:cNvSpPr txBox="1"/>
          <p:nvPr/>
        </p:nvSpPr>
        <p:spPr>
          <a:xfrm>
            <a:off x="6656565" y="3260282"/>
            <a:ext cx="2160024" cy="461665"/>
          </a:xfrm>
          <a:prstGeom prst="rect">
            <a:avLst/>
          </a:prstGeom>
          <a:noFill/>
        </p:spPr>
        <p:txBody>
          <a:bodyPr wrap="square">
            <a:spAutoFit/>
          </a:bodyPr>
          <a:lstStyle/>
          <a:p>
            <a:pPr marL="0" marR="0" indent="0" algn="ctr" fontAlgn="base" latinLnBrk="0"/>
            <a:r>
              <a:rPr lang="ko-KR" altLang="en-US" sz="1200" kern="0" dirty="0">
                <a:solidFill>
                  <a:schemeClr val="tx1">
                    <a:lumMod val="50000"/>
                    <a:lumOff val="50000"/>
                  </a:schemeClr>
                </a:solidFill>
                <a:latin typeface="한양신명조"/>
                <a:ea typeface="한양신명조"/>
              </a:rPr>
              <a:t>촬영용으로 사용된 </a:t>
            </a:r>
            <a:endParaRPr lang="en-US" altLang="ko-KR" sz="1200" kern="0" dirty="0">
              <a:solidFill>
                <a:schemeClr val="tx1">
                  <a:lumMod val="50000"/>
                  <a:lumOff val="50000"/>
                </a:schemeClr>
              </a:solidFill>
              <a:latin typeface="한양신명조"/>
              <a:ea typeface="한양신명조"/>
            </a:endParaRPr>
          </a:p>
          <a:p>
            <a:pPr marL="0" marR="0" indent="0" algn="ctr" fontAlgn="base" latinLnBrk="0"/>
            <a:r>
              <a:rPr lang="en-US" altLang="ko-KR" sz="1200" kern="0" spc="0" dirty="0">
                <a:solidFill>
                  <a:schemeClr val="tx1">
                    <a:lumMod val="50000"/>
                    <a:lumOff val="50000"/>
                  </a:schemeClr>
                </a:solidFill>
                <a:effectLst/>
                <a:latin typeface="한양신명조"/>
                <a:ea typeface="한양신명조"/>
              </a:rPr>
              <a:t>ELP 16MP </a:t>
            </a:r>
            <a:r>
              <a:rPr lang="ko-KR" altLang="en-US" sz="1200" kern="0" spc="0" dirty="0" err="1">
                <a:solidFill>
                  <a:schemeClr val="tx1">
                    <a:lumMod val="50000"/>
                    <a:lumOff val="50000"/>
                  </a:schemeClr>
                </a:solidFill>
                <a:effectLst/>
                <a:latin typeface="한양신명조"/>
                <a:ea typeface="한양신명조"/>
              </a:rPr>
              <a:t>웹캠</a:t>
            </a:r>
            <a:r>
              <a:rPr lang="ko-KR" altLang="en-US" sz="1200" kern="0" spc="0" dirty="0">
                <a:solidFill>
                  <a:schemeClr val="tx1">
                    <a:lumMod val="50000"/>
                    <a:lumOff val="50000"/>
                  </a:schemeClr>
                </a:solidFill>
                <a:effectLst/>
                <a:latin typeface="한양신명조"/>
                <a:ea typeface="한양신명조"/>
              </a:rPr>
              <a:t> </a:t>
            </a:r>
            <a:r>
              <a:rPr lang="en-US" altLang="ko-KR" sz="1200" kern="0" spc="0" dirty="0">
                <a:solidFill>
                  <a:schemeClr val="tx1">
                    <a:lumMod val="50000"/>
                    <a:lumOff val="50000"/>
                  </a:schemeClr>
                </a:solidFill>
                <a:effectLst/>
                <a:latin typeface="한양신명조"/>
                <a:ea typeface="한양신명조"/>
              </a:rPr>
              <a:t>UHD IMX298</a:t>
            </a:r>
            <a:endParaRPr lang="en-US" altLang="ko-KR" sz="1200" kern="0" spc="0" dirty="0">
              <a:solidFill>
                <a:schemeClr val="tx1">
                  <a:lumMod val="50000"/>
                  <a:lumOff val="50000"/>
                </a:schemeClr>
              </a:solidFill>
              <a:effectLst/>
              <a:latin typeface="한양신명조"/>
            </a:endParaRPr>
          </a:p>
        </p:txBody>
      </p:sp>
    </p:spTree>
    <p:extLst>
      <p:ext uri="{BB962C8B-B14F-4D97-AF65-F5344CB8AC3E}">
        <p14:creationId xmlns:p14="http://schemas.microsoft.com/office/powerpoint/2010/main" val="186062261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5CD42-3AED-FA2A-773A-5123C037233A}"/>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D200B730-BE97-4155-262C-29B6886AEC62}"/>
              </a:ext>
            </a:extLst>
          </p:cNvPr>
          <p:cNvSpPr txBox="1">
            <a:spLocks noChangeArrowheads="1"/>
          </p:cNvSpPr>
          <p:nvPr/>
        </p:nvSpPr>
        <p:spPr bwMode="auto">
          <a:xfrm>
            <a:off x="338400" y="908972"/>
            <a:ext cx="8533362" cy="271760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충북 청주시 소재의 특정 </a:t>
            </a:r>
            <a:r>
              <a:rPr lang="en-US" altLang="ko-KR" sz="1400" kern="0" dirty="0">
                <a:solidFill>
                  <a:schemeClr val="tx1"/>
                </a:solidFill>
                <a:latin typeface="+mn-ea"/>
              </a:rPr>
              <a:t>SMT </a:t>
            </a:r>
            <a:r>
              <a:rPr lang="ko-KR" altLang="en-US" sz="1400" kern="0" dirty="0">
                <a:solidFill>
                  <a:schemeClr val="tx1"/>
                </a:solidFill>
                <a:latin typeface="+mn-ea"/>
              </a:rPr>
              <a:t>제조업체에서 약 </a:t>
            </a:r>
            <a:r>
              <a:rPr lang="en-US" altLang="ko-KR" sz="1400" kern="0" dirty="0">
                <a:solidFill>
                  <a:schemeClr val="tx1"/>
                </a:solidFill>
                <a:latin typeface="+mn-ea"/>
              </a:rPr>
              <a:t>1</a:t>
            </a:r>
            <a:r>
              <a:rPr lang="ko-KR" altLang="en-US" sz="1400" kern="0" dirty="0">
                <a:solidFill>
                  <a:schemeClr val="tx1"/>
                </a:solidFill>
                <a:latin typeface="+mn-ea"/>
              </a:rPr>
              <a:t>개월간</a:t>
            </a:r>
            <a:r>
              <a:rPr lang="en-US" altLang="ko-KR" sz="1400" kern="0" dirty="0">
                <a:solidFill>
                  <a:schemeClr val="tx1"/>
                </a:solidFill>
                <a:latin typeface="+mn-ea"/>
              </a:rPr>
              <a:t>((2023</a:t>
            </a:r>
            <a:r>
              <a:rPr lang="ko-KR" altLang="en-US" sz="1400" kern="0" dirty="0">
                <a:solidFill>
                  <a:schemeClr val="tx1"/>
                </a:solidFill>
                <a:latin typeface="+mn-ea"/>
              </a:rPr>
              <a:t>년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1</a:t>
            </a:r>
            <a:r>
              <a:rPr lang="ko-KR" altLang="en-US" sz="1400" kern="0" dirty="0">
                <a:solidFill>
                  <a:schemeClr val="tx1"/>
                </a:solidFill>
                <a:latin typeface="+mn-ea"/>
              </a:rPr>
              <a:t>일부터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31</a:t>
            </a:r>
            <a:r>
              <a:rPr lang="ko-KR" altLang="en-US" sz="1400" kern="0" dirty="0">
                <a:solidFill>
                  <a:schemeClr val="tx1"/>
                </a:solidFill>
                <a:latin typeface="+mn-ea"/>
              </a:rPr>
              <a:t>일까지</a:t>
            </a:r>
            <a:r>
              <a:rPr lang="en-US" altLang="ko-KR" sz="1400" kern="0" dirty="0">
                <a:solidFill>
                  <a:schemeClr val="tx1"/>
                </a:solidFill>
                <a:latin typeface="+mn-ea"/>
              </a:rPr>
              <a:t>)</a:t>
            </a:r>
            <a:r>
              <a:rPr lang="ko-KR" altLang="en-US" sz="1400" kern="0" dirty="0">
                <a:solidFill>
                  <a:schemeClr val="tx1"/>
                </a:solidFill>
                <a:latin typeface="+mn-ea"/>
              </a:rPr>
              <a:t> 실제로 발생한 불량 내역을 아래와 같이 정리함 </a:t>
            </a:r>
            <a:r>
              <a:rPr lang="en-US" altLang="ko-KR" sz="1400" kern="0" dirty="0">
                <a:solidFill>
                  <a:schemeClr val="tx1"/>
                </a:solidFill>
                <a:latin typeface="+mn-ea"/>
              </a:rPr>
              <a:t>(</a:t>
            </a:r>
            <a:r>
              <a:rPr lang="ko-KR" altLang="en-US" sz="1400" kern="0" dirty="0">
                <a:solidFill>
                  <a:schemeClr val="tx1"/>
                </a:solidFill>
                <a:latin typeface="+mn-ea"/>
              </a:rPr>
              <a:t>최종 육안 검사 판정 결과 기준</a:t>
            </a:r>
            <a:r>
              <a:rPr lang="en-US" altLang="ko-KR" sz="14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전체 모듈</a:t>
            </a:r>
            <a:r>
              <a:rPr lang="en-US" altLang="ko-KR" sz="1400" kern="0" dirty="0">
                <a:solidFill>
                  <a:schemeClr val="tx1"/>
                </a:solidFill>
                <a:latin typeface="+mn-ea"/>
              </a:rPr>
              <a:t>(</a:t>
            </a:r>
            <a:r>
              <a:rPr lang="ko-KR" altLang="en-US" sz="1400" kern="0" dirty="0">
                <a:solidFill>
                  <a:schemeClr val="tx1"/>
                </a:solidFill>
                <a:latin typeface="+mn-ea"/>
              </a:rPr>
              <a:t>제품</a:t>
            </a:r>
            <a:r>
              <a:rPr lang="en-US" altLang="ko-KR" sz="1400" kern="0" dirty="0">
                <a:solidFill>
                  <a:schemeClr val="tx1"/>
                </a:solidFill>
                <a:latin typeface="+mn-ea"/>
              </a:rPr>
              <a:t>)</a:t>
            </a:r>
            <a:r>
              <a:rPr lang="ko-KR" altLang="en-US" sz="1400" kern="0" dirty="0">
                <a:solidFill>
                  <a:schemeClr val="tx1"/>
                </a:solidFill>
                <a:latin typeface="+mn-ea"/>
              </a:rPr>
              <a:t>의 개수는 약 </a:t>
            </a:r>
            <a:r>
              <a:rPr lang="en-US" altLang="ko-KR" sz="1400" kern="0" dirty="0">
                <a:solidFill>
                  <a:schemeClr val="tx1"/>
                </a:solidFill>
                <a:latin typeface="+mn-ea"/>
              </a:rPr>
              <a:t>7</a:t>
            </a:r>
            <a:r>
              <a:rPr lang="ko-KR" altLang="en-US" sz="1400" kern="0" dirty="0" err="1">
                <a:solidFill>
                  <a:schemeClr val="tx1"/>
                </a:solidFill>
                <a:latin typeface="+mn-ea"/>
              </a:rPr>
              <a:t>만여개</a:t>
            </a:r>
            <a:r>
              <a:rPr lang="ko-KR" altLang="en-US" sz="1400" kern="0" dirty="0">
                <a:solidFill>
                  <a:schemeClr val="tx1"/>
                </a:solidFill>
                <a:latin typeface="+mn-ea"/>
              </a:rPr>
              <a:t> 이고 </a:t>
            </a:r>
            <a:r>
              <a:rPr lang="en-US" altLang="ko-KR" sz="1400" kern="0" dirty="0">
                <a:solidFill>
                  <a:schemeClr val="tx1"/>
                </a:solidFill>
                <a:latin typeface="+mn-ea"/>
              </a:rPr>
              <a:t>17</a:t>
            </a:r>
            <a:r>
              <a:rPr lang="ko-KR" altLang="en-US" sz="1400" kern="0" dirty="0">
                <a:solidFill>
                  <a:schemeClr val="tx1"/>
                </a:solidFill>
                <a:latin typeface="+mn-ea"/>
              </a:rPr>
              <a:t>가지의 제품이 생산 되었으며</a:t>
            </a:r>
            <a:r>
              <a:rPr lang="en-US" altLang="ko-KR" sz="1400" kern="0" dirty="0">
                <a:solidFill>
                  <a:schemeClr val="tx1"/>
                </a:solidFill>
                <a:latin typeface="+mn-ea"/>
              </a:rPr>
              <a:t>, AOI </a:t>
            </a:r>
            <a:r>
              <a:rPr lang="ko-KR" altLang="en-US" sz="1400" kern="0" dirty="0">
                <a:solidFill>
                  <a:schemeClr val="tx1"/>
                </a:solidFill>
                <a:latin typeface="+mn-ea"/>
              </a:rPr>
              <a:t>기준 약 </a:t>
            </a:r>
            <a:r>
              <a:rPr lang="en-US" altLang="ko-KR" sz="1400" kern="0" dirty="0">
                <a:solidFill>
                  <a:schemeClr val="tx1"/>
                </a:solidFill>
                <a:latin typeface="+mn-ea"/>
              </a:rPr>
              <a:t>5</a:t>
            </a:r>
            <a:r>
              <a:rPr lang="ko-KR" altLang="en-US" sz="1400" kern="0" dirty="0">
                <a:solidFill>
                  <a:schemeClr val="tx1"/>
                </a:solidFill>
                <a:latin typeface="+mn-ea"/>
              </a:rPr>
              <a:t>백만개의 부품을 검사하였음</a:t>
            </a:r>
            <a:r>
              <a:rPr lang="en-US" altLang="ko-KR" sz="1400" kern="0" dirty="0">
                <a:solidFill>
                  <a:schemeClr val="tx1"/>
                </a:solidFill>
                <a:latin typeface="+mn-ea"/>
              </a:rPr>
              <a:t>. </a:t>
            </a:r>
            <a:r>
              <a:rPr lang="ko-KR" altLang="en-US" sz="1400" kern="0" dirty="0">
                <a:solidFill>
                  <a:schemeClr val="tx1"/>
                </a:solidFill>
                <a:latin typeface="+mn-ea"/>
              </a:rPr>
              <a:t>이 중</a:t>
            </a:r>
            <a:r>
              <a:rPr lang="en-US" altLang="ko-KR" sz="1400" kern="0" dirty="0">
                <a:solidFill>
                  <a:schemeClr val="tx1"/>
                </a:solidFill>
                <a:latin typeface="+mn-ea"/>
              </a:rPr>
              <a:t>, </a:t>
            </a:r>
            <a:r>
              <a:rPr lang="ko-KR" altLang="en-US" sz="1400" kern="0" dirty="0">
                <a:solidFill>
                  <a:schemeClr val="tx1"/>
                </a:solidFill>
                <a:latin typeface="+mn-ea"/>
              </a:rPr>
              <a:t>최종 불량으로 판정된 건수는 </a:t>
            </a:r>
            <a:r>
              <a:rPr lang="en-US" altLang="ko-KR" sz="1400" kern="0" dirty="0">
                <a:solidFill>
                  <a:schemeClr val="tx1"/>
                </a:solidFill>
                <a:latin typeface="+mn-ea"/>
              </a:rPr>
              <a:t>942</a:t>
            </a:r>
            <a:r>
              <a:rPr lang="ko-KR" altLang="en-US" sz="1400" kern="0" dirty="0">
                <a:solidFill>
                  <a:schemeClr val="tx1"/>
                </a:solidFill>
                <a:latin typeface="+mn-ea"/>
              </a:rPr>
              <a:t>건이었고</a:t>
            </a:r>
            <a:r>
              <a:rPr lang="en-US" altLang="ko-KR" sz="1400" kern="0" dirty="0">
                <a:solidFill>
                  <a:schemeClr val="tx1"/>
                </a:solidFill>
                <a:latin typeface="+mn-ea"/>
              </a:rPr>
              <a:t>, 170</a:t>
            </a:r>
            <a:r>
              <a:rPr lang="ko-KR" altLang="en-US" sz="1400" kern="0" dirty="0">
                <a:solidFill>
                  <a:schemeClr val="tx1"/>
                </a:solidFill>
                <a:latin typeface="+mn-ea"/>
              </a:rPr>
              <a:t>여개의 제품이 폐기되었음 </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916ABA9E-AE21-B30D-75E4-BFB5A37450B0}"/>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342A9C87-44C2-4F1A-8682-A15761CB47C4}"/>
              </a:ext>
            </a:extLst>
          </p:cNvPr>
          <p:cNvPicPr>
            <a:picLocks noChangeAspect="1"/>
          </p:cNvPicPr>
          <p:nvPr/>
        </p:nvPicPr>
        <p:blipFill>
          <a:blip r:embed="rId3"/>
          <a:stretch>
            <a:fillRect/>
          </a:stretch>
        </p:blipFill>
        <p:spPr>
          <a:xfrm>
            <a:off x="2771980" y="3338999"/>
            <a:ext cx="4147165" cy="2887582"/>
          </a:xfrm>
          <a:prstGeom prst="rect">
            <a:avLst/>
          </a:prstGeom>
        </p:spPr>
      </p:pic>
    </p:spTree>
    <p:extLst>
      <p:ext uri="{BB962C8B-B14F-4D97-AF65-F5344CB8AC3E}">
        <p14:creationId xmlns:p14="http://schemas.microsoft.com/office/powerpoint/2010/main" val="13769203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63EA-8995-4AB2-50F9-1270FC3623D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076F134-B8A0-19B1-F02D-E7A25C58AD0E}"/>
              </a:ext>
            </a:extLst>
          </p:cNvPr>
          <p:cNvSpPr txBox="1">
            <a:spLocks noChangeArrowheads="1"/>
          </p:cNvSpPr>
          <p:nvPr/>
        </p:nvSpPr>
        <p:spPr bwMode="auto">
          <a:xfrm>
            <a:off x="338400" y="908972"/>
            <a:ext cx="8533362" cy="24375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불량 내역 중</a:t>
            </a:r>
            <a:r>
              <a:rPr lang="en-US" altLang="ko-KR" sz="1400" kern="0" dirty="0">
                <a:solidFill>
                  <a:schemeClr val="tx1"/>
                </a:solidFill>
                <a:latin typeface="+mn-ea"/>
              </a:rPr>
              <a:t>, </a:t>
            </a:r>
            <a:r>
              <a:rPr lang="ko-KR" altLang="en-US" sz="1400" kern="0" dirty="0">
                <a:solidFill>
                  <a:schemeClr val="tx1"/>
                </a:solidFill>
                <a:latin typeface="+mn-ea"/>
              </a:rPr>
              <a:t>본 실험에서 검출 및 분류할 불량의 유형은 총 </a:t>
            </a:r>
            <a:r>
              <a:rPr lang="en-US" altLang="ko-KR" sz="1400" kern="0" dirty="0">
                <a:solidFill>
                  <a:schemeClr val="tx1"/>
                </a:solidFill>
                <a:latin typeface="+mn-ea"/>
              </a:rPr>
              <a:t>7</a:t>
            </a:r>
            <a:r>
              <a:rPr lang="ko-KR" altLang="en-US" sz="1400" kern="0" dirty="0">
                <a:solidFill>
                  <a:schemeClr val="tx1"/>
                </a:solidFill>
                <a:latin typeface="+mn-ea"/>
              </a:rPr>
              <a:t>가지로 아래의 표와 같으며</a:t>
            </a:r>
            <a:r>
              <a:rPr lang="en-US" altLang="ko-KR" sz="1400" kern="0" dirty="0">
                <a:solidFill>
                  <a:schemeClr val="tx1"/>
                </a:solidFill>
                <a:latin typeface="+mn-ea"/>
              </a:rPr>
              <a:t>, </a:t>
            </a:r>
            <a:r>
              <a:rPr lang="ko-KR" altLang="en-US" sz="1400" kern="0" dirty="0">
                <a:solidFill>
                  <a:schemeClr val="tx1"/>
                </a:solidFill>
                <a:latin typeface="+mn-ea"/>
              </a:rPr>
              <a:t>해당 불량 유형을 선별한 기준은 불량 발생 내역 자료를 제공한 </a:t>
            </a:r>
            <a:r>
              <a:rPr lang="en-US" altLang="ko-KR" sz="1400" kern="0" dirty="0">
                <a:solidFill>
                  <a:schemeClr val="tx1"/>
                </a:solidFill>
                <a:latin typeface="+mn-ea"/>
              </a:rPr>
              <a:t>SMT </a:t>
            </a:r>
            <a:r>
              <a:rPr lang="ko-KR" altLang="en-US" sz="1400" kern="0" dirty="0">
                <a:solidFill>
                  <a:schemeClr val="tx1"/>
                </a:solidFill>
                <a:latin typeface="+mn-ea"/>
              </a:rPr>
              <a:t>제조기업의 요청에 의해 결정</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공정 중 발생한 불량 시료를 대량으로 획득하는 것은 불가능하므로</a:t>
            </a:r>
            <a:r>
              <a:rPr lang="en-US" altLang="ko-KR" sz="1400" kern="0" dirty="0">
                <a:solidFill>
                  <a:schemeClr val="tx1"/>
                </a:solidFill>
                <a:latin typeface="+mn-ea"/>
              </a:rPr>
              <a:t>, </a:t>
            </a:r>
            <a:r>
              <a:rPr lang="ko-KR" altLang="en-US" sz="1400" kern="0" dirty="0">
                <a:solidFill>
                  <a:schemeClr val="tx1"/>
                </a:solidFill>
                <a:latin typeface="+mn-ea"/>
              </a:rPr>
              <a:t>불량 유형에 맞는 시료를 직접 제작하였으며</a:t>
            </a:r>
            <a:r>
              <a:rPr lang="en-US" altLang="ko-KR" sz="1400" kern="0" dirty="0">
                <a:solidFill>
                  <a:schemeClr val="tx1"/>
                </a:solidFill>
                <a:latin typeface="+mn-ea"/>
              </a:rPr>
              <a:t>, </a:t>
            </a:r>
            <a:r>
              <a:rPr lang="ko-KR" altLang="en-US" sz="1400" kern="0" dirty="0">
                <a:solidFill>
                  <a:schemeClr val="tx1"/>
                </a:solidFill>
                <a:latin typeface="+mn-ea"/>
              </a:rPr>
              <a:t>제작한 모습 중 일부는 아래</a:t>
            </a:r>
            <a:r>
              <a:rPr lang="en-US" altLang="ko-KR" sz="1400" kern="0" dirty="0">
                <a:solidFill>
                  <a:schemeClr val="tx1"/>
                </a:solidFill>
                <a:latin typeface="+mn-ea"/>
              </a:rPr>
              <a:t>(</a:t>
            </a:r>
            <a:r>
              <a:rPr lang="ko-KR" altLang="en-US" sz="1400" kern="0" dirty="0">
                <a:solidFill>
                  <a:schemeClr val="tx1"/>
                </a:solidFill>
                <a:latin typeface="+mn-ea"/>
              </a:rPr>
              <a:t>오른쪽</a:t>
            </a:r>
            <a:r>
              <a:rPr lang="en-US" altLang="ko-KR" sz="1400" kern="0" dirty="0">
                <a:solidFill>
                  <a:schemeClr val="tx1"/>
                </a:solidFill>
                <a:latin typeface="+mn-ea"/>
              </a:rPr>
              <a:t>)</a:t>
            </a:r>
            <a:r>
              <a:rPr lang="ko-KR" altLang="en-US" sz="1400" kern="0" dirty="0">
                <a:solidFill>
                  <a:schemeClr val="tx1"/>
                </a:solidFill>
                <a:latin typeface="+mn-ea"/>
              </a:rPr>
              <a:t>와 같음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EAEF970-43D4-61E9-1435-6D329C6C3AC3}"/>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그림 4">
            <a:extLst>
              <a:ext uri="{FF2B5EF4-FFF2-40B4-BE49-F238E27FC236}">
                <a16:creationId xmlns:a16="http://schemas.microsoft.com/office/drawing/2014/main" id="{733DD078-C958-5C48-588B-7A02C3ABD43B}"/>
              </a:ext>
            </a:extLst>
          </p:cNvPr>
          <p:cNvPicPr>
            <a:picLocks noChangeAspect="1"/>
          </p:cNvPicPr>
          <p:nvPr/>
        </p:nvPicPr>
        <p:blipFill>
          <a:blip r:embed="rId3"/>
          <a:stretch>
            <a:fillRect/>
          </a:stretch>
        </p:blipFill>
        <p:spPr>
          <a:xfrm>
            <a:off x="691432" y="3549211"/>
            <a:ext cx="4003181" cy="2470980"/>
          </a:xfrm>
          <a:prstGeom prst="rect">
            <a:avLst/>
          </a:prstGeom>
        </p:spPr>
      </p:pic>
      <p:grpSp>
        <p:nvGrpSpPr>
          <p:cNvPr id="6" name="그룹 5">
            <a:extLst>
              <a:ext uri="{FF2B5EF4-FFF2-40B4-BE49-F238E27FC236}">
                <a16:creationId xmlns:a16="http://schemas.microsoft.com/office/drawing/2014/main" id="{B9EF5773-6C43-A3A2-FF12-86CFF0E18997}"/>
              </a:ext>
            </a:extLst>
          </p:cNvPr>
          <p:cNvGrpSpPr/>
          <p:nvPr/>
        </p:nvGrpSpPr>
        <p:grpSpPr>
          <a:xfrm>
            <a:off x="4694613" y="3969006"/>
            <a:ext cx="4445499" cy="1710019"/>
            <a:chOff x="1458719" y="1825943"/>
            <a:chExt cx="6226562" cy="2444249"/>
          </a:xfrm>
        </p:grpSpPr>
        <p:pic>
          <p:nvPicPr>
            <p:cNvPr id="8" name="그림 7">
              <a:extLst>
                <a:ext uri="{FF2B5EF4-FFF2-40B4-BE49-F238E27FC236}">
                  <a16:creationId xmlns:a16="http://schemas.microsoft.com/office/drawing/2014/main" id="{E250BE25-B368-6E04-9692-FAC3CB812C9B}"/>
                </a:ext>
              </a:extLst>
            </p:cNvPr>
            <p:cNvPicPr>
              <a:picLocks noChangeAspect="1"/>
            </p:cNvPicPr>
            <p:nvPr/>
          </p:nvPicPr>
          <p:blipFill>
            <a:blip r:embed="rId4"/>
            <a:stretch>
              <a:fillRect/>
            </a:stretch>
          </p:blipFill>
          <p:spPr>
            <a:xfrm>
              <a:off x="1458719" y="1825943"/>
              <a:ext cx="6226562" cy="1211392"/>
            </a:xfrm>
            <a:prstGeom prst="rect">
              <a:avLst/>
            </a:prstGeom>
          </p:spPr>
        </p:pic>
        <p:pic>
          <p:nvPicPr>
            <p:cNvPr id="9" name="그림 8">
              <a:extLst>
                <a:ext uri="{FF2B5EF4-FFF2-40B4-BE49-F238E27FC236}">
                  <a16:creationId xmlns:a16="http://schemas.microsoft.com/office/drawing/2014/main" id="{3DCA4E7C-8BB2-0E70-75E5-40122CA7448D}"/>
                </a:ext>
              </a:extLst>
            </p:cNvPr>
            <p:cNvPicPr>
              <a:picLocks noChangeAspect="1"/>
            </p:cNvPicPr>
            <p:nvPr/>
          </p:nvPicPr>
          <p:blipFill>
            <a:blip r:embed="rId5"/>
            <a:stretch>
              <a:fillRect/>
            </a:stretch>
          </p:blipFill>
          <p:spPr>
            <a:xfrm>
              <a:off x="2051720" y="3019873"/>
              <a:ext cx="4574629" cy="1250319"/>
            </a:xfrm>
            <a:prstGeom prst="rect">
              <a:avLst/>
            </a:prstGeom>
          </p:spPr>
        </p:pic>
        <p:sp>
          <p:nvSpPr>
            <p:cNvPr id="10" name="직사각형 9">
              <a:extLst>
                <a:ext uri="{FF2B5EF4-FFF2-40B4-BE49-F238E27FC236}">
                  <a16:creationId xmlns:a16="http://schemas.microsoft.com/office/drawing/2014/main" id="{8C09D6C5-FB0F-EAAC-8335-44D5E0EF4A98}"/>
                </a:ext>
              </a:extLst>
            </p:cNvPr>
            <p:cNvSpPr/>
            <p:nvPr/>
          </p:nvSpPr>
          <p:spPr>
            <a:xfrm>
              <a:off x="1979712" y="1825943"/>
              <a:ext cx="432048" cy="8667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B17E5562-4FEF-7916-00D3-9C5F314BD178}"/>
                </a:ext>
              </a:extLst>
            </p:cNvPr>
            <p:cNvSpPr/>
            <p:nvPr/>
          </p:nvSpPr>
          <p:spPr>
            <a:xfrm>
              <a:off x="3563888" y="2182641"/>
              <a:ext cx="432048" cy="5100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8886011-6336-D550-8F18-790CF6C1DBDE}"/>
                </a:ext>
              </a:extLst>
            </p:cNvPr>
            <p:cNvSpPr/>
            <p:nvPr/>
          </p:nvSpPr>
          <p:spPr>
            <a:xfrm>
              <a:off x="5148064" y="1936284"/>
              <a:ext cx="432048" cy="8117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8C4D0978-2B46-85B0-DAF6-ECFCD4CB095F}"/>
                </a:ext>
              </a:extLst>
            </p:cNvPr>
            <p:cNvSpPr/>
            <p:nvPr/>
          </p:nvSpPr>
          <p:spPr>
            <a:xfrm>
              <a:off x="6630812" y="2110043"/>
              <a:ext cx="432048"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C07F50E1-7800-58E8-CE4D-86699B1C6C61}"/>
                </a:ext>
              </a:extLst>
            </p:cNvPr>
            <p:cNvSpPr/>
            <p:nvPr/>
          </p:nvSpPr>
          <p:spPr>
            <a:xfrm>
              <a:off x="2411760" y="3287968"/>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45E3876-CF19-C873-AA9D-0FD7D3955DAB}"/>
                </a:ext>
              </a:extLst>
            </p:cNvPr>
            <p:cNvSpPr/>
            <p:nvPr/>
          </p:nvSpPr>
          <p:spPr>
            <a:xfrm>
              <a:off x="3791744" y="3287360"/>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4AE531F-C98F-0242-03B4-602BC374BB7B}"/>
                </a:ext>
              </a:extLst>
            </p:cNvPr>
            <p:cNvSpPr/>
            <p:nvPr/>
          </p:nvSpPr>
          <p:spPr>
            <a:xfrm>
              <a:off x="5626313" y="3248978"/>
              <a:ext cx="553527" cy="7560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564501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AF1C-3B4B-496E-E914-BBB6BFF37CA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2CC6058-AC29-BD1A-8A37-737086A26FA2}"/>
              </a:ext>
            </a:extLst>
          </p:cNvPr>
          <p:cNvSpPr txBox="1">
            <a:spLocks noChangeArrowheads="1"/>
          </p:cNvSpPr>
          <p:nvPr/>
        </p:nvSpPr>
        <p:spPr bwMode="auto">
          <a:xfrm>
            <a:off x="311265" y="952583"/>
            <a:ext cx="8533362" cy="410567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지그를 통해 획득한 이미지들은 불량 발생 부위를 중심으로 </a:t>
            </a:r>
            <a:r>
              <a:rPr lang="en-US" altLang="ko-KR" sz="1400" kern="0" dirty="0">
                <a:solidFill>
                  <a:schemeClr val="tx1"/>
                </a:solidFill>
                <a:latin typeface="+mn-ea"/>
              </a:rPr>
              <a:t>640x640</a:t>
            </a:r>
            <a:r>
              <a:rPr lang="ko-KR" altLang="en-US" sz="1400" kern="0" dirty="0">
                <a:solidFill>
                  <a:schemeClr val="tx1"/>
                </a:solidFill>
                <a:latin typeface="+mn-ea"/>
              </a:rPr>
              <a:t>의 크기로 잘라내었으며</a:t>
            </a:r>
            <a:r>
              <a:rPr lang="en-US" altLang="ko-KR" sz="1400" kern="0" dirty="0">
                <a:solidFill>
                  <a:schemeClr val="tx1"/>
                </a:solidFill>
                <a:latin typeface="+mn-ea"/>
              </a:rPr>
              <a:t>, </a:t>
            </a:r>
            <a:r>
              <a:rPr lang="ko-KR" altLang="en-US" sz="1400" kern="0" dirty="0">
                <a:solidFill>
                  <a:schemeClr val="tx1"/>
                </a:solidFill>
                <a:latin typeface="+mn-ea"/>
              </a:rPr>
              <a:t>불량 시료마다 카메라가 </a:t>
            </a:r>
            <a:r>
              <a:rPr lang="en-US" altLang="ko-KR" sz="1400" kern="0" dirty="0">
                <a:solidFill>
                  <a:schemeClr val="tx1"/>
                </a:solidFill>
                <a:latin typeface="+mn-ea"/>
              </a:rPr>
              <a:t>0°/ 90°/180°/270°</a:t>
            </a:r>
            <a:r>
              <a:rPr lang="ko-KR" altLang="en-US" sz="1400" kern="0" dirty="0">
                <a:solidFill>
                  <a:schemeClr val="tx1"/>
                </a:solidFill>
                <a:latin typeface="+mn-ea"/>
              </a:rPr>
              <a:t>씩 </a:t>
            </a:r>
            <a:r>
              <a:rPr lang="en-US" altLang="ko-KR" sz="1400" kern="0" dirty="0">
                <a:solidFill>
                  <a:schemeClr val="tx1"/>
                </a:solidFill>
                <a:latin typeface="+mn-ea"/>
              </a:rPr>
              <a:t>90°</a:t>
            </a:r>
            <a:r>
              <a:rPr lang="ko-KR" altLang="en-US" sz="1400" kern="0" dirty="0">
                <a:solidFill>
                  <a:schemeClr val="tx1"/>
                </a:solidFill>
                <a:latin typeface="+mn-ea"/>
              </a:rPr>
              <a:t>각도로 회전하여 총 </a:t>
            </a:r>
            <a:r>
              <a:rPr lang="en-US" altLang="ko-KR" sz="1400" kern="0" dirty="0">
                <a:solidFill>
                  <a:schemeClr val="tx1"/>
                </a:solidFill>
                <a:latin typeface="+mn-ea"/>
              </a:rPr>
              <a:t>4</a:t>
            </a:r>
            <a:r>
              <a:rPr lang="ko-KR" altLang="en-US" sz="1400" kern="0" dirty="0">
                <a:solidFill>
                  <a:schemeClr val="tx1"/>
                </a:solidFill>
                <a:latin typeface="+mn-ea"/>
              </a:rPr>
              <a:t>회 촬영함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4</a:t>
            </a:r>
            <a:r>
              <a:rPr lang="ko-KR" altLang="en-US" sz="1400" kern="0" dirty="0">
                <a:solidFill>
                  <a:schemeClr val="tx1"/>
                </a:solidFill>
                <a:latin typeface="+mn-ea"/>
              </a:rPr>
              <a:t>장의 이미지 중 실제 학습용으로 쓰인 이미지는 해당 불량 잘 드러나는 </a:t>
            </a:r>
            <a:r>
              <a:rPr lang="en-US" altLang="ko-KR" sz="1400" kern="0" dirty="0">
                <a:solidFill>
                  <a:schemeClr val="tx1"/>
                </a:solidFill>
                <a:latin typeface="+mn-ea"/>
              </a:rPr>
              <a:t>1~2</a:t>
            </a:r>
            <a:r>
              <a:rPr lang="ko-KR" altLang="en-US" sz="1400" kern="0" dirty="0">
                <a:solidFill>
                  <a:schemeClr val="tx1"/>
                </a:solidFill>
                <a:latin typeface="+mn-ea"/>
              </a:rPr>
              <a:t>장의 이미지만을 사용하거나</a:t>
            </a:r>
            <a:r>
              <a:rPr lang="en-US" altLang="ko-KR" sz="1400" kern="0" dirty="0">
                <a:solidFill>
                  <a:schemeClr val="tx1"/>
                </a:solidFill>
                <a:latin typeface="+mn-ea"/>
              </a:rPr>
              <a:t>, 4</a:t>
            </a:r>
            <a:r>
              <a:rPr lang="ko-KR" altLang="en-US" sz="1400" kern="0" dirty="0">
                <a:solidFill>
                  <a:schemeClr val="tx1"/>
                </a:solidFill>
                <a:latin typeface="+mn-ea"/>
              </a:rPr>
              <a:t>장의 이미지를 모두 사용하는 경우도 있었음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아래와 같이 총 </a:t>
            </a:r>
            <a:r>
              <a:rPr lang="en-US" altLang="ko-KR" sz="1400" kern="0" dirty="0">
                <a:solidFill>
                  <a:schemeClr val="tx1"/>
                </a:solidFill>
                <a:latin typeface="+mn-ea"/>
              </a:rPr>
              <a:t>7,341</a:t>
            </a:r>
            <a:r>
              <a:rPr lang="ko-KR" altLang="en-US" sz="1400" kern="0" dirty="0">
                <a:solidFill>
                  <a:schemeClr val="tx1"/>
                </a:solidFill>
                <a:latin typeface="+mn-ea"/>
              </a:rPr>
              <a:t>개의 인스턴스를 갖는 데이터셋을 구축하였으며</a:t>
            </a:r>
            <a:r>
              <a:rPr lang="en-US" altLang="ko-KR" sz="1400" kern="0" dirty="0">
                <a:solidFill>
                  <a:schemeClr val="tx1"/>
                </a:solidFill>
                <a:latin typeface="+mn-ea"/>
              </a:rPr>
              <a:t>, </a:t>
            </a:r>
            <a:r>
              <a:rPr lang="en-US" altLang="ko-KR" sz="1400" kern="0" dirty="0" err="1">
                <a:solidFill>
                  <a:schemeClr val="tx1"/>
                </a:solidFill>
                <a:latin typeface="+mn-ea"/>
              </a:rPr>
              <a:t>train:val:test</a:t>
            </a:r>
            <a:r>
              <a:rPr lang="ko-KR" altLang="en-US" sz="1400" kern="0" dirty="0">
                <a:solidFill>
                  <a:schemeClr val="tx1"/>
                </a:solidFill>
                <a:latin typeface="+mn-ea"/>
              </a:rPr>
              <a:t>의 비율을 약 </a:t>
            </a:r>
            <a:r>
              <a:rPr lang="en-US" altLang="ko-KR" sz="1400" kern="0" dirty="0">
                <a:solidFill>
                  <a:schemeClr val="tx1"/>
                </a:solidFill>
                <a:latin typeface="+mn-ea"/>
              </a:rPr>
              <a:t>6:2:2</a:t>
            </a:r>
            <a:r>
              <a:rPr lang="ko-KR" altLang="en-US" sz="1400" kern="0" dirty="0">
                <a:solidFill>
                  <a:schemeClr val="tx1"/>
                </a:solidFill>
                <a:latin typeface="+mn-ea"/>
              </a:rPr>
              <a:t>로 나누었음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6E031346-9469-4641-85EB-FCA104850EF5}"/>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491374F1-FB4A-69A9-C0F9-ECBECBD84AC6}"/>
              </a:ext>
            </a:extLst>
          </p:cNvPr>
          <p:cNvPicPr>
            <a:picLocks noChangeAspect="1"/>
          </p:cNvPicPr>
          <p:nvPr/>
        </p:nvPicPr>
        <p:blipFill>
          <a:blip r:embed="rId3"/>
          <a:stretch>
            <a:fillRect/>
          </a:stretch>
        </p:blipFill>
        <p:spPr>
          <a:xfrm>
            <a:off x="1871970" y="3338999"/>
            <a:ext cx="4198548" cy="1080012"/>
          </a:xfrm>
          <a:prstGeom prst="rect">
            <a:avLst/>
          </a:prstGeom>
        </p:spPr>
      </p:pic>
      <p:pic>
        <p:nvPicPr>
          <p:cNvPr id="11" name="그림 10">
            <a:extLst>
              <a:ext uri="{FF2B5EF4-FFF2-40B4-BE49-F238E27FC236}">
                <a16:creationId xmlns:a16="http://schemas.microsoft.com/office/drawing/2014/main" id="{0A8488BE-913F-5EF1-5669-1325B65B7D1B}"/>
              </a:ext>
            </a:extLst>
          </p:cNvPr>
          <p:cNvPicPr>
            <a:picLocks noChangeAspect="1"/>
          </p:cNvPicPr>
          <p:nvPr/>
        </p:nvPicPr>
        <p:blipFill>
          <a:blip r:embed="rId4"/>
          <a:stretch>
            <a:fillRect/>
          </a:stretch>
        </p:blipFill>
        <p:spPr>
          <a:xfrm>
            <a:off x="2510108" y="4815034"/>
            <a:ext cx="6346134" cy="808750"/>
          </a:xfrm>
          <a:prstGeom prst="rect">
            <a:avLst/>
          </a:prstGeom>
        </p:spPr>
      </p:pic>
      <p:sp>
        <p:nvSpPr>
          <p:cNvPr id="12" name="TextBox 11">
            <a:extLst>
              <a:ext uri="{FF2B5EF4-FFF2-40B4-BE49-F238E27FC236}">
                <a16:creationId xmlns:a16="http://schemas.microsoft.com/office/drawing/2014/main" id="{EF9733E1-3C1B-03D2-B28E-E8BADC3DDBD7}"/>
              </a:ext>
            </a:extLst>
          </p:cNvPr>
          <p:cNvSpPr txBox="1"/>
          <p:nvPr/>
        </p:nvSpPr>
        <p:spPr>
          <a:xfrm>
            <a:off x="971960" y="5634745"/>
            <a:ext cx="8322672" cy="461665"/>
          </a:xfrm>
          <a:prstGeom prst="rect">
            <a:avLst/>
          </a:prstGeom>
          <a:noFill/>
        </p:spPr>
        <p:txBody>
          <a:bodyPr wrap="square" rtlCol="0">
            <a:spAutoFit/>
          </a:bodyPr>
          <a:lstStyle/>
          <a:p>
            <a:pPr algn="l"/>
            <a:r>
              <a:rPr lang="en-US" altLang="ko-KR" sz="1200" dirty="0">
                <a:solidFill>
                  <a:srgbClr val="7030A0"/>
                </a:solidFill>
              </a:rPr>
              <a:t>** </a:t>
            </a:r>
            <a:r>
              <a:rPr lang="ko-KR" altLang="en-US" sz="1200" dirty="0">
                <a:solidFill>
                  <a:srgbClr val="7030A0"/>
                </a:solidFill>
              </a:rPr>
              <a:t>해당 데이터의 개수는 인스턴스 기준으로</a:t>
            </a:r>
            <a:r>
              <a:rPr lang="en-US" altLang="ko-KR" sz="1200" dirty="0">
                <a:solidFill>
                  <a:srgbClr val="7030A0"/>
                </a:solidFill>
              </a:rPr>
              <a:t>, </a:t>
            </a:r>
            <a:r>
              <a:rPr lang="ko-KR" altLang="en-US" sz="1200" dirty="0">
                <a:solidFill>
                  <a:srgbClr val="7030A0"/>
                </a:solidFill>
              </a:rPr>
              <a:t>한 이미지에 여러 개의 인스턴스가 포함되어 있는 경우가 많아</a:t>
            </a:r>
            <a:r>
              <a:rPr lang="en-US" altLang="ko-KR" sz="1200" dirty="0">
                <a:solidFill>
                  <a:srgbClr val="7030A0"/>
                </a:solidFill>
              </a:rPr>
              <a:t>, </a:t>
            </a:r>
            <a:r>
              <a:rPr lang="ko-KR" altLang="en-US" sz="1200" dirty="0">
                <a:solidFill>
                  <a:srgbClr val="7030A0"/>
                </a:solidFill>
              </a:rPr>
              <a:t>위의 데이터셋과 같이 검증용과 평가용의 총 데이터 개수가 동일하지 않음</a:t>
            </a:r>
          </a:p>
        </p:txBody>
      </p:sp>
      <p:pic>
        <p:nvPicPr>
          <p:cNvPr id="13" name="Picture 2">
            <a:extLst>
              <a:ext uri="{FF2B5EF4-FFF2-40B4-BE49-F238E27FC236}">
                <a16:creationId xmlns:a16="http://schemas.microsoft.com/office/drawing/2014/main" id="{D8FAE045-99DD-4A72-4983-71C5F344DBFB}"/>
              </a:ext>
            </a:extLst>
          </p:cNvPr>
          <p:cNvPicPr>
            <a:picLocks noChangeAspect="1"/>
          </p:cNvPicPr>
          <p:nvPr/>
        </p:nvPicPr>
        <p:blipFill>
          <a:blip r:embed="rId5"/>
          <a:stretch>
            <a:fillRect/>
          </a:stretch>
        </p:blipFill>
        <p:spPr>
          <a:xfrm>
            <a:off x="6552022" y="3324723"/>
            <a:ext cx="1893998" cy="1094288"/>
          </a:xfrm>
          <a:prstGeom prst="rect">
            <a:avLst/>
          </a:prstGeom>
          <a:noFill/>
          <a:ln>
            <a:noFill/>
          </a:ln>
          <a:effectLst/>
        </p:spPr>
      </p:pic>
    </p:spTree>
    <p:extLst>
      <p:ext uri="{BB962C8B-B14F-4D97-AF65-F5344CB8AC3E}">
        <p14:creationId xmlns:p14="http://schemas.microsoft.com/office/powerpoint/2010/main" val="42835066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780E-7F92-75AE-F366-02471FDDDC66}"/>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C55D8897-0897-C9AC-47B7-D2E605950429}"/>
              </a:ext>
            </a:extLst>
          </p:cNvPr>
          <p:cNvSpPr txBox="1">
            <a:spLocks noChangeArrowheads="1"/>
          </p:cNvSpPr>
          <p:nvPr/>
        </p:nvSpPr>
        <p:spPr bwMode="auto">
          <a:xfrm>
            <a:off x="311265" y="952583"/>
            <a:ext cx="8533362" cy="533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학습에 사용된 데이터셋은 아래와 같이 각 불량 클래스</a:t>
            </a:r>
            <a:r>
              <a:rPr lang="en-US" altLang="ko-KR" sz="1400" kern="0" dirty="0">
                <a:solidFill>
                  <a:schemeClr val="tx1"/>
                </a:solidFill>
                <a:latin typeface="+mn-ea"/>
              </a:rPr>
              <a:t>(e1e7)</a:t>
            </a:r>
            <a:r>
              <a:rPr lang="ko-KR" altLang="en-US" sz="1400" kern="0" dirty="0">
                <a:solidFill>
                  <a:schemeClr val="tx1"/>
                </a:solidFill>
                <a:latin typeface="+mn-ea"/>
              </a:rPr>
              <a:t>에 대해 고르게 분포되도록 구성</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클래스별 데이터 개수는 약간의 차이는 있으나</a:t>
            </a:r>
            <a:r>
              <a:rPr lang="en-US" altLang="ko-KR" sz="1400" kern="0" dirty="0">
                <a:solidFill>
                  <a:schemeClr val="tx1"/>
                </a:solidFill>
                <a:latin typeface="+mn-ea"/>
              </a:rPr>
              <a:t>, </a:t>
            </a:r>
            <a:r>
              <a:rPr lang="ko-KR" altLang="en-US" sz="1400" kern="0" dirty="0">
                <a:solidFill>
                  <a:schemeClr val="tx1"/>
                </a:solidFill>
                <a:latin typeface="+mn-ea"/>
              </a:rPr>
              <a:t>클래스당 평균 인스턴스 수인 약 </a:t>
            </a:r>
            <a:r>
              <a:rPr lang="en-US" altLang="ko-KR" sz="1400" kern="0" dirty="0">
                <a:solidFill>
                  <a:schemeClr val="tx1"/>
                </a:solidFill>
                <a:latin typeface="+mn-ea"/>
              </a:rPr>
              <a:t>630</a:t>
            </a:r>
            <a:r>
              <a:rPr lang="ko-KR" altLang="en-US" sz="1400" kern="0" dirty="0">
                <a:solidFill>
                  <a:schemeClr val="tx1"/>
                </a:solidFill>
                <a:latin typeface="+mn-ea"/>
              </a:rPr>
              <a:t>개를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a:t>
            </a:r>
            <a:r>
              <a:rPr lang="en-US" altLang="ko-KR" sz="1400" kern="0" dirty="0">
                <a:solidFill>
                  <a:schemeClr val="tx1"/>
                </a:solidFill>
                <a:latin typeface="+mn-ea"/>
              </a:rPr>
              <a:t>(569</a:t>
            </a:r>
            <a:r>
              <a:rPr lang="ko-KR" altLang="en-US" sz="1400" kern="0" dirty="0">
                <a:solidFill>
                  <a:schemeClr val="tx1"/>
                </a:solidFill>
                <a:latin typeface="+mn-ea"/>
              </a:rPr>
              <a:t>개</a:t>
            </a:r>
            <a:r>
              <a:rPr lang="en-US" altLang="ko-KR" sz="1400" kern="0" dirty="0">
                <a:solidFill>
                  <a:schemeClr val="tx1"/>
                </a:solidFill>
                <a:latin typeface="+mn-ea"/>
              </a:rPr>
              <a:t>~693</a:t>
            </a:r>
            <a:r>
              <a:rPr lang="ko-KR" altLang="en-US" sz="1400" kern="0" dirty="0">
                <a:solidFill>
                  <a:schemeClr val="tx1"/>
                </a:solidFill>
                <a:latin typeface="+mn-ea"/>
              </a:rPr>
              <a:t>개</a:t>
            </a:r>
            <a:r>
              <a:rPr lang="en-US" altLang="ko-KR" sz="1400" kern="0" dirty="0">
                <a:solidFill>
                  <a:schemeClr val="tx1"/>
                </a:solidFill>
                <a:latin typeface="+mn-ea"/>
              </a:rPr>
              <a:t>)</a:t>
            </a:r>
            <a:r>
              <a:rPr lang="ko-KR" altLang="en-US" sz="1400" kern="0" dirty="0">
                <a:solidFill>
                  <a:schemeClr val="tx1"/>
                </a:solidFill>
                <a:latin typeface="+mn-ea"/>
              </a:rPr>
              <a:t>에 </a:t>
            </a:r>
            <a:r>
              <a:rPr lang="ko-KR" altLang="en-US" sz="1400" kern="0" dirty="0" err="1">
                <a:solidFill>
                  <a:schemeClr val="tx1"/>
                </a:solidFill>
                <a:latin typeface="+mn-ea"/>
              </a:rPr>
              <a:t>분포시켜</a:t>
            </a:r>
            <a:r>
              <a:rPr lang="ko-KR" altLang="en-US" sz="1400" kern="0" dirty="0">
                <a:solidFill>
                  <a:schemeClr val="tx1"/>
                </a:solidFill>
                <a:latin typeface="+mn-ea"/>
              </a:rPr>
              <a:t> 데이터 불균형 문제를 최소화함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검증 데이터와 평가용 데이터도 평균 개수를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범위에 분포함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5472D298-0CB0-C562-A27B-1E3172EDDA3B}"/>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0">
            <a:extLst>
              <a:ext uri="{FF2B5EF4-FFF2-40B4-BE49-F238E27FC236}">
                <a16:creationId xmlns:a16="http://schemas.microsoft.com/office/drawing/2014/main" id="{A9E86850-1015-651A-9AF8-750C5E4C2003}"/>
              </a:ext>
            </a:extLst>
          </p:cNvPr>
          <p:cNvPicPr>
            <a:picLocks noChangeAspect="1"/>
          </p:cNvPicPr>
          <p:nvPr/>
        </p:nvPicPr>
        <p:blipFill>
          <a:blip r:embed="rId3"/>
          <a:stretch>
            <a:fillRect/>
          </a:stretch>
        </p:blipFill>
        <p:spPr>
          <a:xfrm>
            <a:off x="881959" y="3157043"/>
            <a:ext cx="3077303" cy="2700030"/>
          </a:xfrm>
          <a:prstGeom prst="rect">
            <a:avLst/>
          </a:prstGeom>
          <a:noFill/>
          <a:ln>
            <a:noFill/>
          </a:ln>
          <a:effectLst/>
        </p:spPr>
      </p:pic>
      <p:pic>
        <p:nvPicPr>
          <p:cNvPr id="8" name="그림 7">
            <a:extLst>
              <a:ext uri="{FF2B5EF4-FFF2-40B4-BE49-F238E27FC236}">
                <a16:creationId xmlns:a16="http://schemas.microsoft.com/office/drawing/2014/main" id="{75741123-66A0-FEFE-FEDA-540B005B7688}"/>
              </a:ext>
            </a:extLst>
          </p:cNvPr>
          <p:cNvPicPr>
            <a:picLocks noChangeAspect="1"/>
          </p:cNvPicPr>
          <p:nvPr/>
        </p:nvPicPr>
        <p:blipFill>
          <a:blip r:embed="rId4"/>
          <a:stretch>
            <a:fillRect/>
          </a:stretch>
        </p:blipFill>
        <p:spPr>
          <a:xfrm>
            <a:off x="4128641" y="3108700"/>
            <a:ext cx="4680653" cy="2796717"/>
          </a:xfrm>
          <a:prstGeom prst="rect">
            <a:avLst/>
          </a:prstGeom>
        </p:spPr>
      </p:pic>
      <p:sp>
        <p:nvSpPr>
          <p:cNvPr id="9" name="TextBox 8">
            <a:extLst>
              <a:ext uri="{FF2B5EF4-FFF2-40B4-BE49-F238E27FC236}">
                <a16:creationId xmlns:a16="http://schemas.microsoft.com/office/drawing/2014/main" id="{278CC102-F18D-DB1C-5F07-B0AB36387839}"/>
              </a:ext>
            </a:extLst>
          </p:cNvPr>
          <p:cNvSpPr txBox="1"/>
          <p:nvPr/>
        </p:nvSpPr>
        <p:spPr>
          <a:xfrm>
            <a:off x="1259232" y="3108700"/>
            <a:ext cx="2700030" cy="276999"/>
          </a:xfrm>
          <a:prstGeom prst="rect">
            <a:avLst/>
          </a:prstGeom>
          <a:noFill/>
        </p:spPr>
        <p:txBody>
          <a:bodyPr wrap="square" rtlCol="0">
            <a:spAutoFit/>
          </a:bodyPr>
          <a:lstStyle/>
          <a:p>
            <a:r>
              <a:rPr lang="en-US" altLang="ko-KR" sz="1200" b="1" dirty="0">
                <a:solidFill>
                  <a:schemeClr val="tx2"/>
                </a:solidFill>
              </a:rPr>
              <a:t>[</a:t>
            </a:r>
            <a:r>
              <a:rPr lang="ko-KR" altLang="en-US" sz="1200" b="1" dirty="0">
                <a:solidFill>
                  <a:schemeClr val="tx2"/>
                </a:solidFill>
              </a:rPr>
              <a:t>학습용 데이터셋 분포 현황</a:t>
            </a:r>
            <a:r>
              <a:rPr lang="en-US" altLang="ko-KR" sz="1200" b="1" dirty="0">
                <a:solidFill>
                  <a:schemeClr val="tx2"/>
                </a:solidFill>
              </a:rPr>
              <a:t>]</a:t>
            </a:r>
            <a:endParaRPr lang="ko-KR" altLang="en-US" sz="1200" b="1" dirty="0">
              <a:solidFill>
                <a:schemeClr val="tx2"/>
              </a:solidFill>
            </a:endParaRPr>
          </a:p>
        </p:txBody>
      </p:sp>
    </p:spTree>
    <p:extLst>
      <p:ext uri="{BB962C8B-B14F-4D97-AF65-F5344CB8AC3E}">
        <p14:creationId xmlns:p14="http://schemas.microsoft.com/office/powerpoint/2010/main" val="26659192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9621-D779-BBCA-7A2C-CA7C4B7C7E20}"/>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28E558C8-0601-8552-68FC-54F8BBF574D9}"/>
              </a:ext>
            </a:extLst>
          </p:cNvPr>
          <p:cNvSpPr txBox="1">
            <a:spLocks noChangeArrowheads="1"/>
          </p:cNvSpPr>
          <p:nvPr/>
        </p:nvSpPr>
        <p:spPr bwMode="auto">
          <a:xfrm>
            <a:off x="311265" y="952583"/>
            <a:ext cx="8533362" cy="387484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실험에서 제시한 </a:t>
            </a:r>
            <a:r>
              <a:rPr lang="en-US" altLang="ko-KR" sz="1400" kern="0" dirty="0">
                <a:solidFill>
                  <a:schemeClr val="tx1"/>
                </a:solidFill>
                <a:latin typeface="+mn-ea"/>
              </a:rPr>
              <a:t>YOLOv11 </a:t>
            </a:r>
            <a:r>
              <a:rPr lang="ko-KR" altLang="en-US" sz="1400" kern="0" dirty="0">
                <a:solidFill>
                  <a:schemeClr val="tx1"/>
                </a:solidFill>
                <a:latin typeface="+mn-ea"/>
              </a:rPr>
              <a:t>모델 이외에도</a:t>
            </a:r>
            <a:r>
              <a:rPr lang="en-US" altLang="ko-KR" sz="1400" kern="0" dirty="0">
                <a:solidFill>
                  <a:schemeClr val="tx1"/>
                </a:solidFill>
                <a:latin typeface="+mn-ea"/>
              </a:rPr>
              <a:t>, </a:t>
            </a:r>
            <a:r>
              <a:rPr lang="ko-KR" altLang="en-US" sz="1400" kern="0" dirty="0">
                <a:solidFill>
                  <a:schemeClr val="tx1"/>
                </a:solidFill>
                <a:latin typeface="+mn-ea"/>
              </a:rPr>
              <a:t>최근에 등장한 </a:t>
            </a:r>
            <a:r>
              <a:rPr lang="en-US" altLang="ko-KR" sz="1400" kern="0" dirty="0">
                <a:solidFill>
                  <a:schemeClr val="tx1"/>
                </a:solidFill>
                <a:latin typeface="+mn-ea"/>
              </a:rPr>
              <a:t>RT-DETR</a:t>
            </a:r>
            <a:r>
              <a:rPr lang="ko-KR" altLang="en-US" sz="1400" kern="0" dirty="0">
                <a:solidFill>
                  <a:schemeClr val="tx1"/>
                </a:solidFill>
                <a:latin typeface="+mn-ea"/>
              </a:rPr>
              <a:t>은 전역적 특징 학습 기반의 높은 정확도와 </a:t>
            </a:r>
            <a:r>
              <a:rPr lang="en-US" altLang="ko-KR" sz="1400" kern="0" dirty="0">
                <a:solidFill>
                  <a:schemeClr val="tx1"/>
                </a:solidFill>
                <a:latin typeface="+mn-ea"/>
              </a:rPr>
              <a:t>End-to-End </a:t>
            </a:r>
            <a:r>
              <a:rPr lang="ko-KR" altLang="en-US" sz="1400" kern="0" dirty="0">
                <a:solidFill>
                  <a:schemeClr val="tx1"/>
                </a:solidFill>
                <a:latin typeface="+mn-ea"/>
              </a:rPr>
              <a:t>구조에 의한 정밀한 예측 능력으로 인해 </a:t>
            </a:r>
            <a:r>
              <a:rPr lang="en-US" altLang="ko-KR" sz="1400" kern="0" dirty="0">
                <a:solidFill>
                  <a:schemeClr val="tx1"/>
                </a:solidFill>
                <a:latin typeface="+mn-ea"/>
              </a:rPr>
              <a:t>SMT </a:t>
            </a:r>
            <a:r>
              <a:rPr lang="ko-KR" altLang="en-US" sz="1400" kern="0" dirty="0">
                <a:solidFill>
                  <a:schemeClr val="tx1"/>
                </a:solidFill>
                <a:latin typeface="+mn-ea"/>
              </a:rPr>
              <a:t>불량 검출 분야에서도 매우 유력한 대안으로 고려될 수 있음</a:t>
            </a:r>
            <a:r>
              <a:rPr lang="en-US" altLang="ko-KR" sz="1400" kern="0" dirty="0">
                <a:solidFill>
                  <a:schemeClr val="tx1"/>
                </a:solidFill>
                <a:latin typeface="+mn-ea"/>
              </a:rPr>
              <a:t>. </a:t>
            </a:r>
            <a:r>
              <a:rPr lang="ko-KR" altLang="en-US" sz="1400" kern="0" dirty="0">
                <a:solidFill>
                  <a:schemeClr val="tx1"/>
                </a:solidFill>
                <a:latin typeface="+mn-ea"/>
              </a:rPr>
              <a:t>특히 미세 불량이나 복잡한 패턴의 불량 검출에 있어 강점을 가짐 </a:t>
            </a:r>
            <a:r>
              <a:rPr lang="en-US" altLang="ko-KR" sz="1400" kern="0" dirty="0">
                <a:solidFill>
                  <a:schemeClr val="tx1"/>
                </a:solidFill>
                <a:latin typeface="+mn-ea"/>
              </a:rPr>
              <a:t>[4]</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그러나 상대적으로 높은 </a:t>
            </a:r>
            <a:r>
              <a:rPr lang="ko-KR" altLang="en-US" sz="1400" kern="0" dirty="0" err="1">
                <a:solidFill>
                  <a:schemeClr val="tx1"/>
                </a:solidFill>
                <a:latin typeface="+mn-ea"/>
              </a:rPr>
              <a:t>연산량과</a:t>
            </a:r>
            <a:r>
              <a:rPr lang="ko-KR" altLang="en-US" sz="1400" kern="0" dirty="0">
                <a:solidFill>
                  <a:schemeClr val="tx1"/>
                </a:solidFill>
                <a:latin typeface="+mn-ea"/>
              </a:rPr>
              <a:t> 메모리 사용량으로 인해</a:t>
            </a:r>
            <a:r>
              <a:rPr lang="en-US" altLang="ko-KR" sz="1400" kern="0" dirty="0">
                <a:solidFill>
                  <a:schemeClr val="tx1"/>
                </a:solidFill>
                <a:latin typeface="+mn-ea"/>
              </a:rPr>
              <a:t>, </a:t>
            </a:r>
            <a:r>
              <a:rPr lang="ko-KR" altLang="en-US" sz="1400" kern="0" dirty="0">
                <a:solidFill>
                  <a:schemeClr val="tx1"/>
                </a:solidFill>
                <a:latin typeface="+mn-ea"/>
              </a:rPr>
              <a:t>본 연구의 실시간 공정 적용 목표와는 거리가 있으며</a:t>
            </a:r>
            <a:r>
              <a:rPr lang="en-US" altLang="ko-KR" sz="1400" kern="0" dirty="0">
                <a:solidFill>
                  <a:schemeClr val="tx1"/>
                </a:solidFill>
                <a:latin typeface="+mn-ea"/>
              </a:rPr>
              <a:t>, </a:t>
            </a:r>
            <a:r>
              <a:rPr lang="ko-KR" altLang="en-US" sz="1400" kern="0" dirty="0">
                <a:solidFill>
                  <a:schemeClr val="tx1"/>
                </a:solidFill>
                <a:latin typeface="+mn-ea"/>
              </a:rPr>
              <a:t>특히 </a:t>
            </a:r>
            <a:r>
              <a:rPr lang="ko-KR" altLang="en-US" sz="1400" kern="0" dirty="0" err="1">
                <a:solidFill>
                  <a:schemeClr val="tx1"/>
                </a:solidFill>
                <a:latin typeface="+mn-ea"/>
              </a:rPr>
              <a:t>엣지</a:t>
            </a:r>
            <a:r>
              <a:rPr lang="ko-KR" altLang="en-US" sz="1400" kern="0" dirty="0">
                <a:solidFill>
                  <a:schemeClr val="tx1"/>
                </a:solidFill>
                <a:latin typeface="+mn-ea"/>
              </a:rPr>
              <a:t> 디바이스 기반의 실시간 불량 검출 시스템 구축 측면에서는 </a:t>
            </a:r>
            <a:r>
              <a:rPr lang="en-US" altLang="ko-KR" sz="1400" kern="0" dirty="0">
                <a:solidFill>
                  <a:schemeClr val="tx1"/>
                </a:solidFill>
                <a:latin typeface="+mn-ea"/>
              </a:rPr>
              <a:t>YOLOv11 </a:t>
            </a:r>
            <a:r>
              <a:rPr lang="ko-KR" altLang="en-US" sz="1400" kern="0" dirty="0">
                <a:solidFill>
                  <a:schemeClr val="tx1"/>
                </a:solidFill>
                <a:latin typeface="+mn-ea"/>
              </a:rPr>
              <a:t>대비 다소 불리한 측면이 존재함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따라서</a:t>
            </a:r>
            <a:r>
              <a:rPr lang="en-US" altLang="ko-KR" sz="1400" kern="0" dirty="0">
                <a:solidFill>
                  <a:schemeClr val="tx1"/>
                </a:solidFill>
                <a:latin typeface="+mn-ea"/>
              </a:rPr>
              <a:t>, </a:t>
            </a:r>
            <a:r>
              <a:rPr lang="ko-KR" altLang="en-US" sz="1400" kern="0" dirty="0">
                <a:solidFill>
                  <a:schemeClr val="tx1"/>
                </a:solidFill>
                <a:latin typeface="+mn-ea"/>
              </a:rPr>
              <a:t>본 연구에서는 </a:t>
            </a:r>
            <a:r>
              <a:rPr lang="en-US" altLang="ko-KR" sz="1400" kern="0" dirty="0">
                <a:solidFill>
                  <a:schemeClr val="tx1"/>
                </a:solidFill>
                <a:latin typeface="+mn-ea"/>
              </a:rPr>
              <a:t>RT-DETR</a:t>
            </a:r>
            <a:r>
              <a:rPr lang="ko-KR" altLang="en-US" sz="1400" kern="0" dirty="0">
                <a:solidFill>
                  <a:schemeClr val="tx1"/>
                </a:solidFill>
                <a:latin typeface="+mn-ea"/>
              </a:rPr>
              <a:t>을 비교 모델로 설정하여</a:t>
            </a:r>
            <a:r>
              <a:rPr lang="en-US" altLang="ko-KR" sz="1400" kern="0" dirty="0">
                <a:solidFill>
                  <a:schemeClr val="tx1"/>
                </a:solidFill>
                <a:latin typeface="+mn-ea"/>
              </a:rPr>
              <a:t>, YOLOv11</a:t>
            </a:r>
            <a:r>
              <a:rPr lang="ko-KR" altLang="en-US" sz="1400" kern="0" dirty="0">
                <a:solidFill>
                  <a:schemeClr val="tx1"/>
                </a:solidFill>
                <a:latin typeface="+mn-ea"/>
              </a:rPr>
              <a:t>과의 정량적 성능 비교를 통해 최적 모델을 도출하고자 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3A248FA-EB5D-DE1E-F834-AFB483473C1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Tree>
    <p:extLst>
      <p:ext uri="{BB962C8B-B14F-4D97-AF65-F5344CB8AC3E}">
        <p14:creationId xmlns:p14="http://schemas.microsoft.com/office/powerpoint/2010/main" val="16309795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C57D-959B-C109-2892-DA185345373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4CD37B1E-7AAD-CAAC-180A-E11F1943064E}"/>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 [</a:t>
            </a:r>
            <a:r>
              <a:rPr lang="ko-KR" altLang="en-US" sz="1600" kern="0" dirty="0">
                <a:solidFill>
                  <a:schemeClr val="tx1"/>
                </a:solidFill>
                <a:latin typeface="+mn-ea"/>
              </a:rPr>
              <a:t>계속</a:t>
            </a:r>
            <a:r>
              <a:rPr lang="en-US" altLang="ko-KR" sz="1600" kern="0" dirty="0">
                <a:solidFill>
                  <a:schemeClr val="tx1"/>
                </a:solidFill>
                <a:latin typeface="+mn-ea"/>
              </a:rPr>
              <a:t>]</a:t>
            </a:r>
          </a:p>
        </p:txBody>
      </p:sp>
      <p:sp>
        <p:nvSpPr>
          <p:cNvPr id="2" name="제목 1">
            <a:extLst>
              <a:ext uri="{FF2B5EF4-FFF2-40B4-BE49-F238E27FC236}">
                <a16:creationId xmlns:a16="http://schemas.microsoft.com/office/drawing/2014/main" id="{AAFFA7E4-9025-0E7A-21D8-F059C89700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graphicFrame>
        <p:nvGraphicFramePr>
          <p:cNvPr id="3" name="표 2">
            <a:extLst>
              <a:ext uri="{FF2B5EF4-FFF2-40B4-BE49-F238E27FC236}">
                <a16:creationId xmlns:a16="http://schemas.microsoft.com/office/drawing/2014/main" id="{1FFBCFA0-F0A3-EFCE-2732-0C504DB72C4C}"/>
              </a:ext>
            </a:extLst>
          </p:cNvPr>
          <p:cNvGraphicFramePr>
            <a:graphicFrameLocks noGrp="1"/>
          </p:cNvGraphicFramePr>
          <p:nvPr>
            <p:extLst>
              <p:ext uri="{D42A27DB-BD31-4B8C-83A1-F6EECF244321}">
                <p14:modId xmlns:p14="http://schemas.microsoft.com/office/powerpoint/2010/main" val="543719549"/>
              </p:ext>
            </p:extLst>
          </p:nvPr>
        </p:nvGraphicFramePr>
        <p:xfrm>
          <a:off x="1331964" y="2168986"/>
          <a:ext cx="7434511" cy="3938999"/>
        </p:xfrm>
        <a:graphic>
          <a:graphicData uri="http://schemas.openxmlformats.org/drawingml/2006/table">
            <a:tbl>
              <a:tblPr firstRow="1" bandRow="1">
                <a:tableStyleId>{5C22544A-7EE6-4342-B048-85BDC9FD1C3A}</a:tableStyleId>
              </a:tblPr>
              <a:tblGrid>
                <a:gridCol w="1494445">
                  <a:extLst>
                    <a:ext uri="{9D8B030D-6E8A-4147-A177-3AD203B41FA5}">
                      <a16:colId xmlns:a16="http://schemas.microsoft.com/office/drawing/2014/main" val="1446382413"/>
                    </a:ext>
                  </a:extLst>
                </a:gridCol>
                <a:gridCol w="2852089">
                  <a:extLst>
                    <a:ext uri="{9D8B030D-6E8A-4147-A177-3AD203B41FA5}">
                      <a16:colId xmlns:a16="http://schemas.microsoft.com/office/drawing/2014/main" val="3463974607"/>
                    </a:ext>
                  </a:extLst>
                </a:gridCol>
                <a:gridCol w="3087977">
                  <a:extLst>
                    <a:ext uri="{9D8B030D-6E8A-4147-A177-3AD203B41FA5}">
                      <a16:colId xmlns:a16="http://schemas.microsoft.com/office/drawing/2014/main" val="2068344145"/>
                    </a:ext>
                  </a:extLst>
                </a:gridCol>
              </a:tblGrid>
              <a:tr h="0">
                <a:tc>
                  <a:txBody>
                    <a:bodyPr/>
                    <a:lstStyle/>
                    <a:p>
                      <a:pPr algn="ctr" latinLnBrk="1"/>
                      <a:r>
                        <a:rPr lang="ko-KR" altLang="en-US" sz="1400" b="1" dirty="0">
                          <a:solidFill>
                            <a:schemeClr val="bg1"/>
                          </a:solidFill>
                        </a:rPr>
                        <a:t>항목</a:t>
                      </a:r>
                    </a:p>
                  </a:txBody>
                  <a:tcPr anchor="ctr"/>
                </a:tc>
                <a:tc>
                  <a:txBody>
                    <a:bodyPr/>
                    <a:lstStyle/>
                    <a:p>
                      <a:pPr algn="ctr" latinLnBrk="1"/>
                      <a:r>
                        <a:rPr lang="en-US" altLang="ko-KR" sz="1400" b="1" dirty="0">
                          <a:solidFill>
                            <a:schemeClr val="bg1"/>
                          </a:solidFill>
                        </a:rPr>
                        <a:t>RT-DETR</a:t>
                      </a:r>
                      <a:endParaRPr lang="ko-KR" altLang="en-US" sz="1400" b="1" dirty="0">
                        <a:solidFill>
                          <a:schemeClr val="bg1"/>
                        </a:solidFill>
                      </a:endParaRPr>
                    </a:p>
                  </a:txBody>
                  <a:tcPr anchor="ctr"/>
                </a:tc>
                <a:tc>
                  <a:txBody>
                    <a:bodyPr/>
                    <a:lstStyle/>
                    <a:p>
                      <a:pPr algn="ctr" latinLnBrk="1"/>
                      <a:r>
                        <a:rPr lang="en-US" altLang="ko-KR" sz="1400" b="1" dirty="0">
                          <a:solidFill>
                            <a:schemeClr val="bg1"/>
                          </a:solidFill>
                        </a:rPr>
                        <a:t>YOLO</a:t>
                      </a:r>
                      <a:endParaRPr lang="ko-KR" altLang="en-US" sz="1400" b="1" dirty="0">
                        <a:solidFill>
                          <a:schemeClr val="bg1"/>
                        </a:solidFill>
                      </a:endParaRPr>
                    </a:p>
                  </a:txBody>
                  <a:tcPr anchor="ctr"/>
                </a:tc>
                <a:extLst>
                  <a:ext uri="{0D108BD9-81ED-4DB2-BD59-A6C34878D82A}">
                    <a16:rowId xmlns:a16="http://schemas.microsoft.com/office/drawing/2014/main" val="2732908574"/>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모델 기반</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Transformer </a:t>
                      </a:r>
                      <a:r>
                        <a:rPr lang="ko-KR" altLang="en-US" sz="1200" dirty="0">
                          <a:latin typeface="맑은 고딕" panose="020B0503020000020004" pitchFamily="50" charset="-127"/>
                          <a:ea typeface="맑은 고딕" panose="020B0503020000020004" pitchFamily="50" charset="-127"/>
                        </a:rPr>
                        <a:t>기반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계열</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기반</a:t>
                      </a:r>
                    </a:p>
                  </a:txBody>
                  <a:tcPr anchor="ctr"/>
                </a:tc>
                <a:extLst>
                  <a:ext uri="{0D108BD9-81ED-4DB2-BD59-A6C34878D82A}">
                    <a16:rowId xmlns:a16="http://schemas.microsoft.com/office/drawing/2014/main" val="2395989472"/>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검출 방식</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Query-based detection (</a:t>
                      </a:r>
                      <a:r>
                        <a:rPr lang="ko-KR" altLang="en-US" sz="1200" dirty="0">
                          <a:latin typeface="맑은 고딕" panose="020B0503020000020004" pitchFamily="50" charset="-127"/>
                          <a:ea typeface="맑은 고딕" panose="020B0503020000020004" pitchFamily="50" charset="-127"/>
                        </a:rPr>
                        <a:t>쿼리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Grid-based detection (</a:t>
                      </a:r>
                      <a:r>
                        <a:rPr lang="ko-KR" altLang="en-US" sz="1200" dirty="0">
                          <a:latin typeface="맑은 고딕" panose="020B0503020000020004" pitchFamily="50" charset="-127"/>
                          <a:ea typeface="맑은 고딕" panose="020B0503020000020004" pitchFamily="50" charset="-127"/>
                        </a:rPr>
                        <a:t>격자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2645836487"/>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속도</a:t>
                      </a:r>
                      <a:r>
                        <a:rPr lang="en-US" altLang="ko-KR" sz="1200" dirty="0">
                          <a:latin typeface="맑은 고딕" panose="020B0503020000020004" pitchFamily="50" charset="-127"/>
                          <a:ea typeface="맑은 고딕" panose="020B0503020000020004" pitchFamily="50" charset="-127"/>
                        </a:rPr>
                        <a:t>vs</a:t>
                      </a:r>
                      <a:r>
                        <a:rPr lang="ko-KR" altLang="en-US" sz="1200" dirty="0">
                          <a:latin typeface="맑은 고딕" panose="020B0503020000020004" pitchFamily="50" charset="-127"/>
                          <a:ea typeface="맑은 고딕" panose="020B0503020000020004" pitchFamily="50" charset="-127"/>
                        </a:rPr>
                        <a:t>정확도</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기존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대비 빠르지만</a:t>
                      </a:r>
                      <a:r>
                        <a:rPr lang="en-US" altLang="ko-KR" sz="1200" dirty="0">
                          <a:latin typeface="맑은 고딕" panose="020B0503020000020004" pitchFamily="50" charset="-127"/>
                          <a:ea typeface="맑은 고딕" panose="020B0503020000020004" pitchFamily="50" charset="-127"/>
                        </a:rPr>
                        <a:t>, YOLO</a:t>
                      </a:r>
                      <a:r>
                        <a:rPr lang="ko-KR" altLang="en-US" sz="1200" dirty="0">
                          <a:latin typeface="맑은 고딕" panose="020B0503020000020004" pitchFamily="50" charset="-127"/>
                          <a:ea typeface="맑은 고딕" panose="020B0503020000020004" pitchFamily="50" charset="-127"/>
                        </a:rPr>
                        <a:t>보다는 다소 느림</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최적화된 </a:t>
                      </a:r>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구조로 빠른 속도 제공</a:t>
                      </a:r>
                    </a:p>
                  </a:txBody>
                  <a:tcPr anchor="ctr"/>
                </a:tc>
                <a:extLst>
                  <a:ext uri="{0D108BD9-81ED-4DB2-BD59-A6C34878D82A}">
                    <a16:rowId xmlns:a16="http://schemas.microsoft.com/office/drawing/2014/main" val="1544675129"/>
                  </a:ext>
                </a:extLst>
              </a:tr>
              <a:tr h="386524">
                <a:tc>
                  <a:txBody>
                    <a:bodyPr/>
                    <a:lstStyle/>
                    <a:p>
                      <a:pPr latinLnBrk="1"/>
                      <a:r>
                        <a:rPr lang="en-US" altLang="ko-KR" sz="1200" dirty="0">
                          <a:latin typeface="맑은 고딕" panose="020B0503020000020004" pitchFamily="50" charset="-127"/>
                          <a:ea typeface="맑은 고딕" panose="020B0503020000020004" pitchFamily="50" charset="-127"/>
                        </a:rPr>
                        <a:t>Anchor-Free </a:t>
                      </a:r>
                      <a:r>
                        <a:rPr lang="ko-KR" altLang="en-US" sz="1200" dirty="0">
                          <a:latin typeface="맑은 고딕" panose="020B0503020000020004" pitchFamily="50" charset="-127"/>
                          <a:ea typeface="맑은 고딕" panose="020B0503020000020004" pitchFamily="50" charset="-127"/>
                        </a:rPr>
                        <a:t>방식</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사용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직접적인 </a:t>
                      </a:r>
                      <a:r>
                        <a:rPr lang="ko-KR" altLang="en-US" sz="1200" dirty="0" err="1">
                          <a:latin typeface="맑은 고딕" panose="020B0503020000020004" pitchFamily="50" charset="-127"/>
                          <a:ea typeface="맑은 고딕" panose="020B0503020000020004" pitchFamily="50" charset="-127"/>
                        </a:rPr>
                        <a:t>바운딩</a:t>
                      </a:r>
                      <a:r>
                        <a:rPr lang="ko-KR" altLang="en-US" sz="1200" dirty="0">
                          <a:latin typeface="맑은 고딕" panose="020B0503020000020004" pitchFamily="50" charset="-127"/>
                          <a:ea typeface="맑은 고딕" panose="020B0503020000020004" pitchFamily="50" charset="-127"/>
                        </a:rPr>
                        <a:t> 박스 예측</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최신 </a:t>
                      </a:r>
                      <a:r>
                        <a:rPr lang="en-US" altLang="ko-KR" sz="1200" dirty="0">
                          <a:latin typeface="맑은 고딕" panose="020B0503020000020004" pitchFamily="50" charset="-127"/>
                          <a:ea typeface="맑은 고딕" panose="020B0503020000020004" pitchFamily="50" charset="-127"/>
                        </a:rPr>
                        <a:t>YOLO (YOLOv8~11)</a:t>
                      </a:r>
                      <a:r>
                        <a:rPr lang="ko-KR" altLang="en-US" sz="1200" dirty="0">
                          <a:latin typeface="맑은 고딕" panose="020B0503020000020004" pitchFamily="50" charset="-127"/>
                          <a:ea typeface="맑은 고딕" panose="020B0503020000020004" pitchFamily="50" charset="-127"/>
                        </a:rPr>
                        <a:t>에서</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지원</a:t>
                      </a:r>
                    </a:p>
                  </a:txBody>
                  <a:tcPr anchor="ctr"/>
                </a:tc>
                <a:extLst>
                  <a:ext uri="{0D108BD9-81ED-4DB2-BD59-A6C34878D82A}">
                    <a16:rowId xmlns:a16="http://schemas.microsoft.com/office/drawing/2014/main" val="75124841"/>
                  </a:ext>
                </a:extLst>
              </a:tr>
              <a:tr h="625573">
                <a:tc>
                  <a:txBody>
                    <a:bodyPr/>
                    <a:lstStyle/>
                    <a:p>
                      <a:pPr latinLnBrk="1"/>
                      <a:r>
                        <a:rPr lang="en-US" altLang="ko-KR" sz="1200" dirty="0">
                          <a:latin typeface="맑은 고딕" panose="020B0503020000020004" pitchFamily="50" charset="-127"/>
                          <a:ea typeface="맑은 고딕" panose="020B0503020000020004" pitchFamily="50" charset="-127"/>
                        </a:rPr>
                        <a:t>End-to-End </a:t>
                      </a:r>
                      <a:r>
                        <a:rPr lang="ko-KR" altLang="en-US" sz="1200" dirty="0">
                          <a:latin typeface="맑은 고딕" panose="020B0503020000020004" pitchFamily="50" charset="-127"/>
                          <a:ea typeface="맑은 고딕" panose="020B0503020000020004" pitchFamily="50" charset="-127"/>
                        </a:rPr>
                        <a:t>학습</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가능하지만 </a:t>
                      </a:r>
                      <a:r>
                        <a:rPr lang="en-US" altLang="ko-KR" sz="1200" dirty="0">
                          <a:latin typeface="맑은 고딕" panose="020B0503020000020004" pitchFamily="50" charset="-127"/>
                          <a:ea typeface="맑은 고딕" panose="020B0503020000020004" pitchFamily="50" charset="-127"/>
                        </a:rPr>
                        <a:t>NMS(Non-Maximum Suppression) </a:t>
                      </a:r>
                      <a:r>
                        <a:rPr lang="ko-KR" altLang="en-US" sz="1200" dirty="0">
                          <a:latin typeface="맑은 고딕" panose="020B0503020000020004" pitchFamily="50" charset="-127"/>
                          <a:ea typeface="맑은 고딕" panose="020B0503020000020004" pitchFamily="50" charset="-127"/>
                        </a:rPr>
                        <a:t>필요</a:t>
                      </a:r>
                    </a:p>
                  </a:txBody>
                  <a:tcPr anchor="ctr"/>
                </a:tc>
                <a:extLst>
                  <a:ext uri="{0D108BD9-81ED-4DB2-BD59-A6C34878D82A}">
                    <a16:rowId xmlns:a16="http://schemas.microsoft.com/office/drawing/2014/main" val="3192387182"/>
                  </a:ext>
                </a:extLst>
              </a:tr>
              <a:tr h="386524">
                <a:tc>
                  <a:txBody>
                    <a:bodyPr/>
                    <a:lstStyle/>
                    <a:p>
                      <a:pPr latinLnBrk="1"/>
                      <a:r>
                        <a:rPr lang="ko-KR" altLang="en-US" sz="1200" dirty="0" err="1">
                          <a:latin typeface="맑은 고딕" panose="020B0503020000020004" pitchFamily="50" charset="-127"/>
                          <a:ea typeface="맑은 고딕" panose="020B0503020000020004" pitchFamily="50" charset="-127"/>
                        </a:rPr>
                        <a:t>멀티스케일</a:t>
                      </a:r>
                      <a:r>
                        <a:rPr lang="ko-KR" altLang="en-US" sz="1200" dirty="0">
                          <a:latin typeface="맑은 고딕" panose="020B0503020000020004" pitchFamily="50" charset="-127"/>
                          <a:ea typeface="맑은 고딕" panose="020B0503020000020004" pitchFamily="50" charset="-127"/>
                        </a:rPr>
                        <a:t> 처리</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Cross-scale Feature Fusion </a:t>
                      </a:r>
                      <a:r>
                        <a:rPr lang="ko-KR" altLang="en-US" sz="1200" dirty="0">
                          <a:latin typeface="맑은 고딕" panose="020B0503020000020004" pitchFamily="50" charset="-127"/>
                          <a:ea typeface="맑은 고딕" panose="020B0503020000020004" pitchFamily="50" charset="-127"/>
                        </a:rPr>
                        <a:t>사용</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FPN(Feature Pyramid Network) </a:t>
                      </a:r>
                      <a:r>
                        <a:rPr lang="ko-KR" altLang="en-US" sz="1200" dirty="0">
                          <a:latin typeface="맑은 고딕" panose="020B0503020000020004" pitchFamily="50" charset="-127"/>
                          <a:ea typeface="맑은 고딕" panose="020B0503020000020004" pitchFamily="50" charset="-127"/>
                        </a:rPr>
                        <a:t>사용</a:t>
                      </a:r>
                    </a:p>
                  </a:txBody>
                  <a:tcPr anchor="ctr"/>
                </a:tc>
                <a:extLst>
                  <a:ext uri="{0D108BD9-81ED-4DB2-BD59-A6C34878D82A}">
                    <a16:rowId xmlns:a16="http://schemas.microsoft.com/office/drawing/2014/main" val="4058207048"/>
                  </a:ext>
                </a:extLst>
              </a:tr>
              <a:tr h="934654">
                <a:tc>
                  <a:txBody>
                    <a:bodyPr/>
                    <a:lstStyle/>
                    <a:p>
                      <a:pPr latinLnBrk="1"/>
                      <a:r>
                        <a:rPr lang="ko-KR" altLang="en-US" sz="1200" dirty="0">
                          <a:latin typeface="맑은 고딕" panose="020B0503020000020004" pitchFamily="50" charset="-127"/>
                          <a:ea typeface="맑은 고딕" panose="020B0503020000020004" pitchFamily="50" charset="-127"/>
                        </a:rPr>
                        <a:t>적용 가능 분야</a:t>
                      </a: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대형 객체 탐지</a:t>
                      </a:r>
                      <a:endParaRPr lang="en-US" altLang="ko-KR" sz="1200" dirty="0">
                        <a:latin typeface="맑은 고딕" panose="020B0503020000020004" pitchFamily="50" charset="-127"/>
                        <a:ea typeface="맑은 고딕" panose="020B0503020000020004" pitchFamily="50" charset="-127"/>
                      </a:endParaRP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복잡한 배경에서의 탐지</a:t>
                      </a:r>
                      <a:endParaRPr lang="en-US" altLang="ko-KR" sz="1200" dirty="0">
                        <a:latin typeface="맑은 고딕" panose="020B0503020000020004" pitchFamily="50" charset="-127"/>
                        <a:ea typeface="맑은 고딕" panose="020B0503020000020004" pitchFamily="50" charset="-127"/>
                      </a:endParaRPr>
                    </a:p>
                    <a:p>
                      <a:pPr latinLnBrk="1">
                        <a:lnSpc>
                          <a:spcPct val="150000"/>
                        </a:lnSpc>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스케일이 다양한 객체를 탐지 </a:t>
                      </a:r>
                      <a:endParaRPr lang="en-US" altLang="ko-KR" sz="1200" dirty="0">
                        <a:latin typeface="맑은 고딕" panose="020B0503020000020004" pitchFamily="50" charset="-127"/>
                        <a:ea typeface="맑은 고딕" panose="020B0503020000020004" pitchFamily="50" charset="-127"/>
                      </a:endParaRP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실시간 탐지가 필요한 환경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자율주행</a:t>
                      </a:r>
                      <a:r>
                        <a:rPr lang="en-US" altLang="ko-KR" sz="1200" dirty="0">
                          <a:latin typeface="맑은 고딕" panose="020B0503020000020004" pitchFamily="50" charset="-127"/>
                          <a:ea typeface="맑은 고딕" panose="020B0503020000020004" pitchFamily="50" charset="-127"/>
                        </a:rPr>
                        <a:t>, CCTV </a:t>
                      </a:r>
                      <a:r>
                        <a:rPr lang="ko-KR" altLang="en-US" sz="1200" dirty="0">
                          <a:latin typeface="맑은 고딕" panose="020B0503020000020004" pitchFamily="50" charset="-127"/>
                          <a:ea typeface="맑은 고딕" panose="020B0503020000020004" pitchFamily="50" charset="-127"/>
                        </a:rPr>
                        <a:t>등</a:t>
                      </a:r>
                      <a:r>
                        <a:rPr lang="en-US" altLang="ko-KR" sz="1200" dirty="0">
                          <a:latin typeface="맑은 고딕" panose="020B0503020000020004" pitchFamily="50" charset="-127"/>
                          <a:ea typeface="맑은 고딕" panose="020B0503020000020004" pitchFamily="50" charset="-127"/>
                        </a:rPr>
                        <a:t>)</a:t>
                      </a: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빠른 </a:t>
                      </a:r>
                      <a:r>
                        <a:rPr lang="en-US" altLang="ko-KR" sz="1200" dirty="0">
                          <a:latin typeface="맑은 고딕" panose="020B0503020000020004" pitchFamily="50" charset="-127"/>
                          <a:ea typeface="맑은 고딕" panose="020B0503020000020004" pitchFamily="50" charset="-127"/>
                        </a:rPr>
                        <a:t>interface</a:t>
                      </a:r>
                      <a:r>
                        <a:rPr lang="ko-KR" altLang="en-US" sz="1200" dirty="0">
                          <a:latin typeface="맑은 고딕" panose="020B0503020000020004" pitchFamily="50" charset="-127"/>
                          <a:ea typeface="맑은 고딕" panose="020B0503020000020004" pitchFamily="50" charset="-127"/>
                        </a:rPr>
                        <a:t>가 요구되는 경우</a:t>
                      </a:r>
                    </a:p>
                  </a:txBody>
                  <a:tcPr anchor="ctr"/>
                </a:tc>
                <a:extLst>
                  <a:ext uri="{0D108BD9-81ED-4DB2-BD59-A6C34878D82A}">
                    <a16:rowId xmlns:a16="http://schemas.microsoft.com/office/drawing/2014/main" val="2824102045"/>
                  </a:ext>
                </a:extLst>
              </a:tr>
            </a:tbl>
          </a:graphicData>
        </a:graphic>
      </p:graphicFrame>
    </p:spTree>
    <p:extLst>
      <p:ext uri="{BB962C8B-B14F-4D97-AF65-F5344CB8AC3E}">
        <p14:creationId xmlns:p14="http://schemas.microsoft.com/office/powerpoint/2010/main" val="20632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DFD2B-5A7E-A37C-BC54-BC1CA497291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2CB37BB-5318-0DAD-1801-AE1143DF4601}"/>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(2) RT-DETR (Real-Time Detection Transformer) [5]</a:t>
            </a:r>
          </a:p>
        </p:txBody>
      </p:sp>
      <p:sp>
        <p:nvSpPr>
          <p:cNvPr id="2" name="제목 1">
            <a:extLst>
              <a:ext uri="{FF2B5EF4-FFF2-40B4-BE49-F238E27FC236}">
                <a16:creationId xmlns:a16="http://schemas.microsoft.com/office/drawing/2014/main" id="{DEF86576-6B4F-9A71-3985-2B189026562D}"/>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6" descr="drawing">
            <a:extLst>
              <a:ext uri="{FF2B5EF4-FFF2-40B4-BE49-F238E27FC236}">
                <a16:creationId xmlns:a16="http://schemas.microsoft.com/office/drawing/2014/main" id="{1812F04A-904B-AC8D-1B11-5282A5490E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019" y="1998788"/>
            <a:ext cx="2735314" cy="2548869"/>
          </a:xfrm>
          <a:prstGeom prst="rect">
            <a:avLst/>
          </a:prstGeom>
          <a:noFill/>
          <a:extLst>
            <a:ext uri="{909E8E84-426E-40DD-AFC4-6F175D3DCCD1}">
              <a14:hiddenFill xmlns:a14="http://schemas.microsoft.com/office/drawing/2010/main">
                <a:solidFill>
                  <a:srgbClr val="FFFFFF"/>
                </a:solidFill>
              </a14:hiddenFill>
            </a:ext>
          </a:extLst>
        </p:spPr>
      </p:pic>
      <p:pic>
        <p:nvPicPr>
          <p:cNvPr id="5" name="_x1177389832">
            <a:extLst>
              <a:ext uri="{FF2B5EF4-FFF2-40B4-BE49-F238E27FC236}">
                <a16:creationId xmlns:a16="http://schemas.microsoft.com/office/drawing/2014/main" id="{99FF3BED-79F2-D56E-87A8-27DEC04ED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97" y="2258987"/>
            <a:ext cx="5849322" cy="1897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F24E1A-F9CF-BB77-8FD8-E6CE2F6E2506}"/>
              </a:ext>
            </a:extLst>
          </p:cNvPr>
          <p:cNvSpPr txBox="1"/>
          <p:nvPr/>
        </p:nvSpPr>
        <p:spPr>
          <a:xfrm>
            <a:off x="421808" y="4599013"/>
            <a:ext cx="8460094" cy="1580113"/>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Baidu</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2023</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4</a:t>
            </a:r>
            <a:r>
              <a:rPr lang="ko-KR" altLang="en-US" sz="1200" kern="0" dirty="0">
                <a:solidFill>
                  <a:srgbClr val="000000"/>
                </a:solidFill>
                <a:latin typeface="맑은 고딕" panose="020B0503020000020004" pitchFamily="50" charset="-127"/>
                <a:ea typeface="맑은 고딕" panose="020B0503020000020004" pitchFamily="50" charset="-127"/>
              </a:rPr>
              <a:t>월에 발표한 최첨단 </a:t>
            </a:r>
            <a:r>
              <a:rPr lang="ko-KR" altLang="en-US" sz="1200" kern="0" dirty="0" err="1">
                <a:solidFill>
                  <a:srgbClr val="000000"/>
                </a:solidFill>
                <a:latin typeface="맑은 고딕" panose="020B0503020000020004" pitchFamily="50" charset="-127"/>
                <a:ea typeface="맑은 고딕" panose="020B0503020000020004" pitchFamily="50" charset="-127"/>
              </a:rPr>
              <a:t>엔드투엔드</a:t>
            </a:r>
            <a:r>
              <a:rPr lang="ko-KR" altLang="en-US" sz="1200" kern="0" dirty="0">
                <a:solidFill>
                  <a:srgbClr val="000000"/>
                </a:solidFill>
                <a:latin typeface="맑은 고딕" panose="020B0503020000020004" pitchFamily="50" charset="-127"/>
                <a:ea typeface="맑은 고딕" panose="020B0503020000020004" pitchFamily="50" charset="-127"/>
              </a:rPr>
              <a:t> 객체 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정확도를 유지하면서도 실시간 성능을 제공</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br>
              <a:rPr lang="en-US" altLang="ko-KR" sz="3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실시간 객체 감지 분야에서 기존 </a:t>
            </a:r>
            <a:r>
              <a:rPr lang="en-US" altLang="ko-KR" sz="1200" kern="0" dirty="0">
                <a:solidFill>
                  <a:srgbClr val="000000"/>
                </a:solidFill>
                <a:latin typeface="맑은 고딕" panose="020B0503020000020004" pitchFamily="50" charset="-127"/>
                <a:ea typeface="맑은 고딕" panose="020B0503020000020004" pitchFamily="50" charset="-127"/>
              </a:rPr>
              <a:t>CNN </a:t>
            </a:r>
            <a:r>
              <a:rPr lang="ko-KR" altLang="en-US" sz="1200" kern="0" dirty="0">
                <a:solidFill>
                  <a:srgbClr val="000000"/>
                </a:solidFill>
                <a:latin typeface="맑은 고딕" panose="020B0503020000020004" pitchFamily="50" charset="-127"/>
                <a:ea typeface="맑은 고딕" panose="020B0503020000020004" pitchFamily="50" charset="-127"/>
              </a:rPr>
              <a:t>기반이 아닌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기반 모델의 새로운 가능성을 제시하며</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정확도와 효율성을 동시에 달성한 혁신적인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멀티스케일</a:t>
            </a:r>
            <a:r>
              <a:rPr lang="ko-KR" altLang="en-US" sz="1200" kern="0" dirty="0">
                <a:solidFill>
                  <a:srgbClr val="000000"/>
                </a:solidFill>
                <a:latin typeface="맑은 고딕" panose="020B0503020000020004" pitchFamily="50" charset="-127"/>
                <a:ea typeface="맑은 고딕" panose="020B0503020000020004" pitchFamily="50" charset="-127"/>
              </a:rPr>
              <a:t> 정보 처리에 유리하여 복잡한 장면에서도 성능이 뛰어남</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endParaRPr lang="en-US" altLang="ko-KR" sz="3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기존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모델은 실시간 객체 탐지에 적합하지 않았으나</a:t>
            </a:r>
            <a:r>
              <a:rPr lang="en-US" altLang="ko-KR" sz="1200" kern="0" dirty="0">
                <a:solidFill>
                  <a:srgbClr val="000000"/>
                </a:solidFill>
                <a:latin typeface="맑은 고딕" panose="020B0503020000020004" pitchFamily="50" charset="-127"/>
                <a:ea typeface="맑은 고딕" panose="020B0503020000020004" pitchFamily="50" charset="-127"/>
              </a:rPr>
              <a:t>, RT-DETR</a:t>
            </a:r>
            <a:r>
              <a:rPr lang="ko-KR" altLang="en-US" sz="1200" kern="0" dirty="0">
                <a:solidFill>
                  <a:srgbClr val="000000"/>
                </a:solidFill>
                <a:latin typeface="맑은 고딕" panose="020B0503020000020004" pitchFamily="50" charset="-127"/>
                <a:ea typeface="맑은 고딕" panose="020B0503020000020004" pitchFamily="50" charset="-127"/>
              </a:rPr>
              <a:t>은 이러한 단점을 개선하여 </a:t>
            </a:r>
            <a:r>
              <a:rPr lang="en-US" altLang="ko-KR" sz="1200" kern="0" dirty="0">
                <a:solidFill>
                  <a:srgbClr val="000000"/>
                </a:solidFill>
                <a:latin typeface="맑은 고딕" panose="020B0503020000020004" pitchFamily="50" charset="-127"/>
                <a:ea typeface="맑은 고딕" panose="020B0503020000020004" pitchFamily="50" charset="-127"/>
              </a:rPr>
              <a:t>YOLO</a:t>
            </a:r>
            <a:r>
              <a:rPr lang="ko-KR" altLang="en-US" sz="1200" kern="0" dirty="0">
                <a:solidFill>
                  <a:srgbClr val="000000"/>
                </a:solidFill>
                <a:latin typeface="맑은 고딕" panose="020B0503020000020004" pitchFamily="50" charset="-127"/>
                <a:ea typeface="맑은 고딕" panose="020B0503020000020004" pitchFamily="50" charset="-127"/>
              </a:rPr>
              <a:t>에 가까운 속도를 제공하였음</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4587957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82C5-B8C8-824A-07BD-F10D780A976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C0D6EC5-03F5-2889-0E86-C194485544CD}"/>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YOLO11(You Only Look Once) - N,S,M,L,X [6]</a:t>
            </a:r>
          </a:p>
        </p:txBody>
      </p:sp>
      <p:sp>
        <p:nvSpPr>
          <p:cNvPr id="2" name="제목 1">
            <a:extLst>
              <a:ext uri="{FF2B5EF4-FFF2-40B4-BE49-F238E27FC236}">
                <a16:creationId xmlns:a16="http://schemas.microsoft.com/office/drawing/2014/main" id="{9D096B73-8C21-92F5-180E-535580D64FA8}"/>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3" name="TextBox 2">
            <a:extLst>
              <a:ext uri="{FF2B5EF4-FFF2-40B4-BE49-F238E27FC236}">
                <a16:creationId xmlns:a16="http://schemas.microsoft.com/office/drawing/2014/main" id="{70F61C57-4F36-F88A-13EB-69999CC38711}"/>
              </a:ext>
            </a:extLst>
          </p:cNvPr>
          <p:cNvSpPr txBox="1"/>
          <p:nvPr/>
        </p:nvSpPr>
        <p:spPr>
          <a:xfrm>
            <a:off x="521955" y="4216078"/>
            <a:ext cx="8460094" cy="1718612"/>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err="1">
                <a:solidFill>
                  <a:srgbClr val="000000"/>
                </a:solidFill>
                <a:latin typeface="맑은 고딕" panose="020B0503020000020004" pitchFamily="50" charset="-127"/>
                <a:ea typeface="맑은 고딕" panose="020B0503020000020004" pitchFamily="50" charset="-127"/>
              </a:rPr>
              <a:t>Ultralytics</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2024</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9</a:t>
            </a:r>
            <a:r>
              <a:rPr lang="ko-KR" altLang="en-US" sz="1200" kern="0" dirty="0">
                <a:solidFill>
                  <a:srgbClr val="000000"/>
                </a:solidFill>
                <a:latin typeface="맑은 고딕" panose="020B0503020000020004" pitchFamily="50" charset="-127"/>
                <a:ea typeface="맑은 고딕" panose="020B0503020000020004" pitchFamily="50" charset="-127"/>
              </a:rPr>
              <a:t>월에 개발한 최신 객체 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a:t>
            </a:r>
            <a:r>
              <a:rPr lang="en-US" altLang="ko-KR" sz="1200" kern="0" dirty="0">
                <a:solidFill>
                  <a:srgbClr val="000000"/>
                </a:solidFill>
                <a:latin typeface="맑은 고딕" panose="020B0503020000020004" pitchFamily="50" charset="-127"/>
                <a:ea typeface="맑은 고딕" panose="020B0503020000020004" pitchFamily="50" charset="-127"/>
              </a:rPr>
              <a:t>YOLO </a:t>
            </a:r>
            <a:r>
              <a:rPr lang="ko-KR" altLang="en-US" sz="1200" kern="0" dirty="0">
                <a:solidFill>
                  <a:srgbClr val="000000"/>
                </a:solidFill>
                <a:latin typeface="맑은 고딕" panose="020B0503020000020004" pitchFamily="50" charset="-127"/>
                <a:ea typeface="맑은 고딕" panose="020B0503020000020004" pitchFamily="50" charset="-127"/>
              </a:rPr>
              <a:t>버전들의 성공을 기반으로 새로운 기능과 향상된 성능을 제공</a:t>
            </a:r>
            <a:br>
              <a:rPr lang="ko-KR" altLang="en-US" sz="12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버전과 비교하여 개선된 </a:t>
            </a:r>
            <a:r>
              <a:rPr lang="en-US" altLang="ko-KR" sz="1200" kern="0" dirty="0">
                <a:solidFill>
                  <a:srgbClr val="000000"/>
                </a:solidFill>
                <a:latin typeface="맑은 고딕" panose="020B0503020000020004" pitchFamily="50" charset="-127"/>
                <a:ea typeface="맑은 고딕" panose="020B0503020000020004" pitchFamily="50" charset="-127"/>
              </a:rPr>
              <a:t>Backbone</a:t>
            </a:r>
            <a:r>
              <a:rPr lang="ko-KR" altLang="en-US" sz="1200" kern="0" dirty="0">
                <a:solidFill>
                  <a:srgbClr val="000000"/>
                </a:solidFill>
                <a:latin typeface="맑은 고딕" panose="020B0503020000020004" pitchFamily="50" charset="-127"/>
                <a:ea typeface="맑은 고딕" panose="020B0503020000020004" pitchFamily="50" charset="-127"/>
              </a:rPr>
              <a:t>과 </a:t>
            </a:r>
            <a:r>
              <a:rPr lang="en-US" altLang="ko-KR" sz="1200" kern="0" dirty="0">
                <a:solidFill>
                  <a:srgbClr val="000000"/>
                </a:solidFill>
                <a:latin typeface="맑은 고딕" panose="020B0503020000020004" pitchFamily="50" charset="-127"/>
                <a:ea typeface="맑은 고딕" panose="020B0503020000020004" pitchFamily="50" charset="-127"/>
              </a:rPr>
              <a:t>Nek </a:t>
            </a:r>
            <a:r>
              <a:rPr lang="ko-KR" altLang="en-US" sz="1200" kern="0" dirty="0">
                <a:solidFill>
                  <a:srgbClr val="000000"/>
                </a:solidFill>
                <a:latin typeface="맑은 고딕" panose="020B0503020000020004" pitchFamily="50" charset="-127"/>
                <a:ea typeface="맑은 고딕" panose="020B0503020000020004" pitchFamily="50" charset="-127"/>
              </a:rPr>
              <a:t>아키텍처를 사용하여 특징 추출 능력을 향상</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더 높은 평균 정밀도</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en-US" altLang="ko-KR" sz="1200" kern="0" dirty="0" err="1">
                <a:solidFill>
                  <a:srgbClr val="000000"/>
                </a:solidFill>
                <a:latin typeface="맑은 고딕" panose="020B0503020000020004" pitchFamily="50" charset="-127"/>
                <a:ea typeface="맑은 고딕" panose="020B0503020000020004" pitchFamily="50" charset="-127"/>
              </a:rPr>
              <a:t>mAP</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를 달성하면서도 이전 버전보다 </a:t>
            </a:r>
            <a:r>
              <a:rPr lang="en-US" altLang="ko-KR" sz="1200" kern="0" dirty="0">
                <a:solidFill>
                  <a:srgbClr val="000000"/>
                </a:solidFill>
                <a:latin typeface="맑은 고딕" panose="020B0503020000020004" pitchFamily="50" charset="-127"/>
                <a:ea typeface="맑은 고딕" panose="020B0503020000020004" pitchFamily="50" charset="-127"/>
              </a:rPr>
              <a:t>22% </a:t>
            </a:r>
            <a:r>
              <a:rPr lang="ko-KR" altLang="en-US" sz="1200" kern="0" dirty="0">
                <a:solidFill>
                  <a:srgbClr val="000000"/>
                </a:solidFill>
                <a:latin typeface="맑은 고딕" panose="020B0503020000020004" pitchFamily="50" charset="-127"/>
                <a:ea typeface="맑은 고딕" panose="020B0503020000020004" pitchFamily="50" charset="-127"/>
              </a:rPr>
              <a:t>적은 파라미터를 사용하여 계산 효율성을 높임</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버전의 </a:t>
            </a:r>
            <a:r>
              <a:rPr lang="en-US" altLang="ko-KR" sz="1200" kern="0" dirty="0">
                <a:solidFill>
                  <a:srgbClr val="000000"/>
                </a:solidFill>
                <a:latin typeface="맑은 고딕" panose="020B0503020000020004" pitchFamily="50" charset="-127"/>
                <a:ea typeface="맑은 고딕" panose="020B0503020000020004" pitchFamily="50" charset="-127"/>
              </a:rPr>
              <a:t>C2F </a:t>
            </a:r>
            <a:r>
              <a:rPr lang="ko-KR" altLang="en-US" sz="1200" kern="0" dirty="0">
                <a:solidFill>
                  <a:srgbClr val="000000"/>
                </a:solidFill>
                <a:latin typeface="맑은 고딕" panose="020B0503020000020004" pitchFamily="50" charset="-127"/>
                <a:ea typeface="맑은 고딕" panose="020B0503020000020004" pitchFamily="50" charset="-127"/>
              </a:rPr>
              <a:t>모듈을 대체하기 위해 </a:t>
            </a:r>
            <a:r>
              <a:rPr lang="en-US" altLang="ko-KR" sz="1200" kern="0" dirty="0">
                <a:solidFill>
                  <a:srgbClr val="000000"/>
                </a:solidFill>
                <a:latin typeface="맑은 고딕" panose="020B0503020000020004" pitchFamily="50" charset="-127"/>
                <a:ea typeface="맑은 고딕" panose="020B0503020000020004" pitchFamily="50" charset="-127"/>
              </a:rPr>
              <a:t>C3K2 </a:t>
            </a:r>
            <a:r>
              <a:rPr lang="ko-KR" altLang="en-US" sz="1200" kern="0" dirty="0">
                <a:solidFill>
                  <a:srgbClr val="000000"/>
                </a:solidFill>
                <a:latin typeface="맑은 고딕" panose="020B0503020000020004" pitchFamily="50" charset="-127"/>
                <a:ea typeface="맑은 고딕" panose="020B0503020000020004" pitchFamily="50" charset="-127"/>
              </a:rPr>
              <a:t>모듈을 도입하였으며</a:t>
            </a:r>
            <a:r>
              <a:rPr lang="en-US" altLang="ko-KR" sz="1200" kern="0" dirty="0">
                <a:solidFill>
                  <a:srgbClr val="000000"/>
                </a:solidFill>
                <a:latin typeface="맑은 고딕" panose="020B0503020000020004" pitchFamily="50" charset="-127"/>
                <a:ea typeface="맑은 고딕" panose="020B0503020000020004" pitchFamily="50" charset="-127"/>
              </a:rPr>
              <a:t>, SPPF </a:t>
            </a:r>
            <a:r>
              <a:rPr lang="ko-KR" altLang="en-US" sz="1200" kern="0" dirty="0">
                <a:solidFill>
                  <a:srgbClr val="000000"/>
                </a:solidFill>
                <a:latin typeface="맑은 고딕" panose="020B0503020000020004" pitchFamily="50" charset="-127"/>
                <a:ea typeface="맑은 고딕" panose="020B0503020000020004" pitchFamily="50" charset="-127"/>
              </a:rPr>
              <a:t>모듈 뒤에 </a:t>
            </a:r>
            <a:r>
              <a:rPr lang="en-US" altLang="ko-KR" sz="1200" kern="0" dirty="0">
                <a:solidFill>
                  <a:srgbClr val="000000"/>
                </a:solidFill>
                <a:latin typeface="맑은 고딕" panose="020B0503020000020004" pitchFamily="50" charset="-127"/>
                <a:ea typeface="맑은 고딕" panose="020B0503020000020004" pitchFamily="50" charset="-127"/>
              </a:rPr>
              <a:t>C2PSA </a:t>
            </a:r>
            <a:r>
              <a:rPr lang="ko-KR" altLang="en-US" sz="1200" kern="0" dirty="0">
                <a:solidFill>
                  <a:srgbClr val="000000"/>
                </a:solidFill>
                <a:latin typeface="맑은 고딕" panose="020B0503020000020004" pitchFamily="50" charset="-127"/>
                <a:ea typeface="맑은 고딕" panose="020B0503020000020004" pitchFamily="50" charset="-127"/>
              </a:rPr>
              <a:t>모듈을 추가함</a:t>
            </a:r>
            <a:r>
              <a:rPr lang="en-US" altLang="ko-KR" sz="1200" kern="0" dirty="0">
                <a:solidFill>
                  <a:srgbClr val="000000"/>
                </a:solidFill>
                <a:latin typeface="맑은 고딕" panose="020B0503020000020004" pitchFamily="50" charset="-127"/>
                <a:ea typeface="맑은 고딕" panose="020B0503020000020004" pitchFamily="50" charset="-127"/>
              </a:rPr>
              <a:t>. C3K2</a:t>
            </a:r>
            <a:r>
              <a:rPr lang="ko-KR" altLang="en-US" sz="1200" kern="0" dirty="0">
                <a:solidFill>
                  <a:srgbClr val="000000"/>
                </a:solidFill>
                <a:latin typeface="맑은 고딕" panose="020B0503020000020004" pitchFamily="50" charset="-127"/>
                <a:ea typeface="맑은 고딕" panose="020B0503020000020004" pitchFamily="50" charset="-127"/>
              </a:rPr>
              <a:t>는 여러 개의 </a:t>
            </a:r>
            <a:r>
              <a:rPr lang="ko-KR" altLang="en-US" sz="1200" kern="0" dirty="0" err="1">
                <a:solidFill>
                  <a:srgbClr val="000000"/>
                </a:solidFill>
                <a:latin typeface="맑은 고딕" panose="020B0503020000020004" pitchFamily="50" charset="-127"/>
                <a:ea typeface="맑은 고딕" panose="020B0503020000020004" pitchFamily="50" charset="-127"/>
              </a:rPr>
              <a:t>경량화된</a:t>
            </a: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합성곱</a:t>
            </a:r>
            <a:r>
              <a:rPr lang="ko-KR" altLang="en-US" sz="1200" kern="0" dirty="0">
                <a:solidFill>
                  <a:srgbClr val="000000"/>
                </a:solidFill>
                <a:latin typeface="맑은 고딕" panose="020B0503020000020004" pitchFamily="50" charset="-127"/>
                <a:ea typeface="맑은 고딕" panose="020B0503020000020004" pitchFamily="50" charset="-127"/>
              </a:rPr>
              <a:t> 레이어로 구성된 블록으로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정보 손실을 줄여 작은 객체를 보다 잘 탐지할 수 있도록 지원함</a:t>
            </a:r>
          </a:p>
        </p:txBody>
      </p:sp>
      <p:pic>
        <p:nvPicPr>
          <p:cNvPr id="4" name="Picture 4">
            <a:extLst>
              <a:ext uri="{FF2B5EF4-FFF2-40B4-BE49-F238E27FC236}">
                <a16:creationId xmlns:a16="http://schemas.microsoft.com/office/drawing/2014/main" id="{37285162-4717-3804-BBA2-E62A6D85B0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961" y="2193336"/>
            <a:ext cx="3150035" cy="1900821"/>
          </a:xfrm>
          <a:prstGeom prst="rect">
            <a:avLst/>
          </a:prstGeom>
          <a:noFill/>
          <a:extLst>
            <a:ext uri="{909E8E84-426E-40DD-AFC4-6F175D3DCCD1}">
              <a14:hiddenFill xmlns:a14="http://schemas.microsoft.com/office/drawing/2010/main">
                <a:solidFill>
                  <a:srgbClr val="FFFFFF"/>
                </a:solidFill>
              </a14:hiddenFill>
            </a:ext>
          </a:extLst>
        </p:spPr>
      </p:pic>
      <p:pic>
        <p:nvPicPr>
          <p:cNvPr id="5" name="_x1192604744">
            <a:extLst>
              <a:ext uri="{FF2B5EF4-FFF2-40B4-BE49-F238E27FC236}">
                <a16:creationId xmlns:a16="http://schemas.microsoft.com/office/drawing/2014/main" id="{7C68FA34-D01F-7CC0-E286-6EBACDCE34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90" t="2507" r="1324" b="4840"/>
          <a:stretch>
            <a:fillRect/>
          </a:stretch>
        </p:blipFill>
        <p:spPr bwMode="auto">
          <a:xfrm>
            <a:off x="4481999" y="2317848"/>
            <a:ext cx="4071433" cy="16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75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47E1CE6F-76AD-000F-FC26-1ED75C8B7A1E}"/>
              </a:ext>
            </a:extLst>
          </p:cNvPr>
          <p:cNvSpPr/>
          <p:nvPr/>
        </p:nvSpPr>
        <p:spPr bwMode="auto">
          <a:xfrm>
            <a:off x="1007441" y="158376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11" name="그룹 10">
            <a:extLst>
              <a:ext uri="{FF2B5EF4-FFF2-40B4-BE49-F238E27FC236}">
                <a16:creationId xmlns:a16="http://schemas.microsoft.com/office/drawing/2014/main" id="{844DB7F6-FF4D-9D0C-9F40-0FE318A46B04}"/>
              </a:ext>
            </a:extLst>
          </p:cNvPr>
          <p:cNvGrpSpPr/>
          <p:nvPr/>
        </p:nvGrpSpPr>
        <p:grpSpPr>
          <a:xfrm>
            <a:off x="684584" y="1494115"/>
            <a:ext cx="892810" cy="892810"/>
            <a:chOff x="611956" y="1268976"/>
            <a:chExt cx="772344" cy="772344"/>
          </a:xfrm>
        </p:grpSpPr>
        <p:sp>
          <p:nvSpPr>
            <p:cNvPr id="8" name="타원 7">
              <a:extLst>
                <a:ext uri="{FF2B5EF4-FFF2-40B4-BE49-F238E27FC236}">
                  <a16:creationId xmlns:a16="http://schemas.microsoft.com/office/drawing/2014/main" id="{743373F4-2E7B-8903-8CE2-0B4727255424}"/>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0" name="원형: 비어 있음 9">
              <a:extLst>
                <a:ext uri="{FF2B5EF4-FFF2-40B4-BE49-F238E27FC236}">
                  <a16:creationId xmlns:a16="http://schemas.microsoft.com/office/drawing/2014/main" id="{2C433100-51C9-040F-E15D-ECEE4E91FD4B}"/>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86" name="TextBox 85">
            <a:extLst>
              <a:ext uri="{FF2B5EF4-FFF2-40B4-BE49-F238E27FC236}">
                <a16:creationId xmlns:a16="http://schemas.microsoft.com/office/drawing/2014/main" id="{B3185146-9791-486D-69D7-EF78025638B0}"/>
              </a:ext>
            </a:extLst>
          </p:cNvPr>
          <p:cNvSpPr txBox="1"/>
          <p:nvPr/>
        </p:nvSpPr>
        <p:spPr>
          <a:xfrm>
            <a:off x="1891949" y="1597641"/>
            <a:ext cx="2082621"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프로젝트 </a:t>
            </a:r>
            <a:r>
              <a:rPr lang="en-US" altLang="ko-KR" sz="2000" b="1" dirty="0">
                <a:solidFill>
                  <a:srgbClr val="12275E"/>
                </a:solidFill>
                <a:latin typeface="나눔고딕 ExtraBold" panose="020D0904000000000000" pitchFamily="50" charset="-127"/>
                <a:ea typeface="나눔고딕 ExtraBold" panose="020D0904000000000000" pitchFamily="50" charset="-127"/>
              </a:rPr>
              <a:t>#2 </a:t>
            </a:r>
            <a:r>
              <a:rPr lang="ko-KR" altLang="en-US" sz="2000" b="1" dirty="0">
                <a:solidFill>
                  <a:srgbClr val="12275E"/>
                </a:solidFill>
                <a:latin typeface="나눔고딕 ExtraBold" panose="020D0904000000000000" pitchFamily="50" charset="-127"/>
                <a:ea typeface="나눔고딕 ExtraBold" panose="020D0904000000000000" pitchFamily="50" charset="-127"/>
              </a:rPr>
              <a:t>개요</a:t>
            </a:r>
          </a:p>
        </p:txBody>
      </p:sp>
      <p:sp>
        <p:nvSpPr>
          <p:cNvPr id="88" name="TextBox 87">
            <a:extLst>
              <a:ext uri="{FF2B5EF4-FFF2-40B4-BE49-F238E27FC236}">
                <a16:creationId xmlns:a16="http://schemas.microsoft.com/office/drawing/2014/main" id="{DDB39E71-0A0A-BC03-2274-739250D53486}"/>
              </a:ext>
            </a:extLst>
          </p:cNvPr>
          <p:cNvSpPr txBox="1"/>
          <p:nvPr/>
        </p:nvSpPr>
        <p:spPr>
          <a:xfrm>
            <a:off x="1911844" y="1978237"/>
            <a:ext cx="516519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프로젝트</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개요 및 선정 논문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팀 구성원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업무분장</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
        <p:nvSpPr>
          <p:cNvPr id="2" name="사각형: 둥근 모서리 1">
            <a:extLst>
              <a:ext uri="{FF2B5EF4-FFF2-40B4-BE49-F238E27FC236}">
                <a16:creationId xmlns:a16="http://schemas.microsoft.com/office/drawing/2014/main" id="{1F93FE2C-DA74-2AA9-0B81-0D5A5D9C12A6}"/>
              </a:ext>
            </a:extLst>
          </p:cNvPr>
          <p:cNvSpPr/>
          <p:nvPr/>
        </p:nvSpPr>
        <p:spPr bwMode="auto">
          <a:xfrm>
            <a:off x="1007441" y="25131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3" name="그룹 2">
            <a:extLst>
              <a:ext uri="{FF2B5EF4-FFF2-40B4-BE49-F238E27FC236}">
                <a16:creationId xmlns:a16="http://schemas.microsoft.com/office/drawing/2014/main" id="{C2ADC6E4-4338-D744-F65B-329AA8BDF69B}"/>
              </a:ext>
            </a:extLst>
          </p:cNvPr>
          <p:cNvGrpSpPr/>
          <p:nvPr/>
        </p:nvGrpSpPr>
        <p:grpSpPr>
          <a:xfrm>
            <a:off x="684584" y="2423474"/>
            <a:ext cx="892810" cy="892810"/>
            <a:chOff x="611956" y="1268976"/>
            <a:chExt cx="772344" cy="772344"/>
          </a:xfrm>
        </p:grpSpPr>
        <p:sp>
          <p:nvSpPr>
            <p:cNvPr id="4" name="타원 3">
              <a:extLst>
                <a:ext uri="{FF2B5EF4-FFF2-40B4-BE49-F238E27FC236}">
                  <a16:creationId xmlns:a16="http://schemas.microsoft.com/office/drawing/2014/main" id="{F6B51E49-2B01-4A42-D67E-B2F6F95D0DD5}"/>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5" name="원형: 비어 있음 4">
              <a:extLst>
                <a:ext uri="{FF2B5EF4-FFF2-40B4-BE49-F238E27FC236}">
                  <a16:creationId xmlns:a16="http://schemas.microsoft.com/office/drawing/2014/main" id="{61F5A1B1-D133-A11E-F4CA-D1ECB93766F4}"/>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6" name="사각형: 둥근 모서리 5">
            <a:extLst>
              <a:ext uri="{FF2B5EF4-FFF2-40B4-BE49-F238E27FC236}">
                <a16:creationId xmlns:a16="http://schemas.microsoft.com/office/drawing/2014/main" id="{E08BDFE7-A248-23BE-F854-63DBCA068A9B}"/>
              </a:ext>
            </a:extLst>
          </p:cNvPr>
          <p:cNvSpPr/>
          <p:nvPr/>
        </p:nvSpPr>
        <p:spPr bwMode="auto">
          <a:xfrm>
            <a:off x="1007441" y="344248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 name="타원 6">
            <a:extLst>
              <a:ext uri="{FF2B5EF4-FFF2-40B4-BE49-F238E27FC236}">
                <a16:creationId xmlns:a16="http://schemas.microsoft.com/office/drawing/2014/main" id="{A5B58988-5F62-FDCD-11A1-7E9E431827F4}"/>
              </a:ext>
            </a:extLst>
          </p:cNvPr>
          <p:cNvSpPr/>
          <p:nvPr/>
        </p:nvSpPr>
        <p:spPr bwMode="auto">
          <a:xfrm>
            <a:off x="684584" y="335283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9" name="원형: 비어 있음 8">
            <a:extLst>
              <a:ext uri="{FF2B5EF4-FFF2-40B4-BE49-F238E27FC236}">
                <a16:creationId xmlns:a16="http://schemas.microsoft.com/office/drawing/2014/main" id="{1FCBD62C-886C-5509-5BBA-B5DE30E52BEB}"/>
              </a:ext>
            </a:extLst>
          </p:cNvPr>
          <p:cNvSpPr/>
          <p:nvPr/>
        </p:nvSpPr>
        <p:spPr bwMode="auto">
          <a:xfrm>
            <a:off x="718847" y="338709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3" name="사각형: 둥근 모서리 12">
            <a:extLst>
              <a:ext uri="{FF2B5EF4-FFF2-40B4-BE49-F238E27FC236}">
                <a16:creationId xmlns:a16="http://schemas.microsoft.com/office/drawing/2014/main" id="{A514773D-AC32-F65A-75C1-0045B1BDE08E}"/>
              </a:ext>
            </a:extLst>
          </p:cNvPr>
          <p:cNvSpPr/>
          <p:nvPr/>
        </p:nvSpPr>
        <p:spPr bwMode="auto">
          <a:xfrm>
            <a:off x="1007441" y="4371840"/>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5" name="타원 14">
            <a:extLst>
              <a:ext uri="{FF2B5EF4-FFF2-40B4-BE49-F238E27FC236}">
                <a16:creationId xmlns:a16="http://schemas.microsoft.com/office/drawing/2014/main" id="{B20EDCCF-EAF2-C91D-B441-58D027BF4921}"/>
              </a:ext>
            </a:extLst>
          </p:cNvPr>
          <p:cNvSpPr/>
          <p:nvPr/>
        </p:nvSpPr>
        <p:spPr bwMode="auto">
          <a:xfrm>
            <a:off x="684584" y="4282192"/>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6" name="원형: 비어 있음 15">
            <a:extLst>
              <a:ext uri="{FF2B5EF4-FFF2-40B4-BE49-F238E27FC236}">
                <a16:creationId xmlns:a16="http://schemas.microsoft.com/office/drawing/2014/main" id="{90955028-BE94-B618-D838-B8B73387ECEC}"/>
              </a:ext>
            </a:extLst>
          </p:cNvPr>
          <p:cNvSpPr/>
          <p:nvPr/>
        </p:nvSpPr>
        <p:spPr bwMode="auto">
          <a:xfrm>
            <a:off x="718847" y="4316455"/>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7" name="사각형: 둥근 모서리 16">
            <a:extLst>
              <a:ext uri="{FF2B5EF4-FFF2-40B4-BE49-F238E27FC236}">
                <a16:creationId xmlns:a16="http://schemas.microsoft.com/office/drawing/2014/main" id="{8DB0825B-E9A1-9CF6-266F-2C9DB6704DE3}"/>
              </a:ext>
            </a:extLst>
          </p:cNvPr>
          <p:cNvSpPr/>
          <p:nvPr/>
        </p:nvSpPr>
        <p:spPr bwMode="auto">
          <a:xfrm>
            <a:off x="1007441" y="530120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8" name="타원 17">
            <a:extLst>
              <a:ext uri="{FF2B5EF4-FFF2-40B4-BE49-F238E27FC236}">
                <a16:creationId xmlns:a16="http://schemas.microsoft.com/office/drawing/2014/main" id="{1D9B9DF9-FF76-23B7-E5FA-DD2A2EAA132F}"/>
              </a:ext>
            </a:extLst>
          </p:cNvPr>
          <p:cNvSpPr/>
          <p:nvPr/>
        </p:nvSpPr>
        <p:spPr bwMode="auto">
          <a:xfrm>
            <a:off x="684584" y="521155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9" name="원형: 비어 있음 18">
            <a:extLst>
              <a:ext uri="{FF2B5EF4-FFF2-40B4-BE49-F238E27FC236}">
                <a16:creationId xmlns:a16="http://schemas.microsoft.com/office/drawing/2014/main" id="{46EB414F-19F3-28BD-16CA-325D66881FE9}"/>
              </a:ext>
            </a:extLst>
          </p:cNvPr>
          <p:cNvSpPr/>
          <p:nvPr/>
        </p:nvSpPr>
        <p:spPr bwMode="auto">
          <a:xfrm>
            <a:off x="718847" y="524581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20" name="TextBox 19">
            <a:extLst>
              <a:ext uri="{FF2B5EF4-FFF2-40B4-BE49-F238E27FC236}">
                <a16:creationId xmlns:a16="http://schemas.microsoft.com/office/drawing/2014/main" id="{B54E1758-E07C-69E1-C322-E8C35C00DC4E}"/>
              </a:ext>
            </a:extLst>
          </p:cNvPr>
          <p:cNvSpPr txBox="1"/>
          <p:nvPr/>
        </p:nvSpPr>
        <p:spPr>
          <a:xfrm>
            <a:off x="1891949" y="2533813"/>
            <a:ext cx="2383986"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서론</a:t>
            </a:r>
            <a:r>
              <a:rPr lang="en-US" altLang="ko-KR" sz="2000" b="1" dirty="0">
                <a:solidFill>
                  <a:srgbClr val="12275E"/>
                </a:solidFill>
                <a:latin typeface="나눔고딕 ExtraBold" panose="020D0904000000000000" pitchFamily="50" charset="-127"/>
                <a:ea typeface="나눔고딕 ExtraBold" panose="020D0904000000000000" pitchFamily="50" charset="-127"/>
              </a:rPr>
              <a:t> (Introduction)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1" name="TextBox 20">
            <a:extLst>
              <a:ext uri="{FF2B5EF4-FFF2-40B4-BE49-F238E27FC236}">
                <a16:creationId xmlns:a16="http://schemas.microsoft.com/office/drawing/2014/main" id="{23701B22-F965-7E7D-9FF6-D25BAC983E46}"/>
              </a:ext>
            </a:extLst>
          </p:cNvPr>
          <p:cNvSpPr txBox="1"/>
          <p:nvPr/>
        </p:nvSpPr>
        <p:spPr>
          <a:xfrm>
            <a:off x="1911844" y="2914409"/>
            <a:ext cx="2924198"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연구 배경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연구 필요성</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문제 정의</a:t>
            </a:r>
          </a:p>
        </p:txBody>
      </p:sp>
      <p:sp>
        <p:nvSpPr>
          <p:cNvPr id="22" name="TextBox 21">
            <a:extLst>
              <a:ext uri="{FF2B5EF4-FFF2-40B4-BE49-F238E27FC236}">
                <a16:creationId xmlns:a16="http://schemas.microsoft.com/office/drawing/2014/main" id="{996BC058-46E0-2952-9B4F-387894CE8FD0}"/>
              </a:ext>
            </a:extLst>
          </p:cNvPr>
          <p:cNvSpPr txBox="1"/>
          <p:nvPr/>
        </p:nvSpPr>
        <p:spPr>
          <a:xfrm>
            <a:off x="1891949" y="3458906"/>
            <a:ext cx="5593198"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방법</a:t>
            </a:r>
            <a:r>
              <a:rPr lang="en-US" altLang="ko-KR" sz="2000" b="1" dirty="0">
                <a:solidFill>
                  <a:srgbClr val="12275E"/>
                </a:solidFill>
                <a:latin typeface="나눔고딕 ExtraBold" panose="020D0904000000000000" pitchFamily="50" charset="-127"/>
                <a:ea typeface="나눔고딕 ExtraBold" panose="020D0904000000000000" pitchFamily="50" charset="-127"/>
              </a:rPr>
              <a:t> </a:t>
            </a:r>
            <a:r>
              <a:rPr lang="ko-KR" altLang="en-US" sz="2000" b="1" dirty="0">
                <a:solidFill>
                  <a:srgbClr val="12275E"/>
                </a:solidFill>
                <a:latin typeface="나눔고딕 ExtraBold" panose="020D0904000000000000" pitchFamily="50" charset="-127"/>
                <a:ea typeface="나눔고딕 ExtraBold" panose="020D0904000000000000" pitchFamily="50" charset="-127"/>
              </a:rPr>
              <a:t>및 구현 </a:t>
            </a:r>
            <a:r>
              <a:rPr lang="en-US" altLang="ko-KR" sz="2000" b="1" dirty="0">
                <a:solidFill>
                  <a:srgbClr val="12275E"/>
                </a:solidFill>
                <a:latin typeface="나눔고딕 ExtraBold" panose="020D0904000000000000" pitchFamily="50" charset="-127"/>
                <a:ea typeface="나눔고딕 ExtraBold" panose="020D0904000000000000" pitchFamily="50" charset="-127"/>
              </a:rPr>
              <a:t>(Methodology &amp; Implementation)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3" name="TextBox 22">
            <a:extLst>
              <a:ext uri="{FF2B5EF4-FFF2-40B4-BE49-F238E27FC236}">
                <a16:creationId xmlns:a16="http://schemas.microsoft.com/office/drawing/2014/main" id="{0D7F745C-FC2F-4B62-3218-949DC2663E76}"/>
              </a:ext>
            </a:extLst>
          </p:cNvPr>
          <p:cNvSpPr txBox="1"/>
          <p:nvPr/>
        </p:nvSpPr>
        <p:spPr>
          <a:xfrm>
            <a:off x="1911844" y="3839502"/>
            <a:ext cx="2167581"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문제 해결을 위한 방법론</a:t>
            </a:r>
          </a:p>
        </p:txBody>
      </p:sp>
      <p:sp>
        <p:nvSpPr>
          <p:cNvPr id="24" name="TextBox 23">
            <a:extLst>
              <a:ext uri="{FF2B5EF4-FFF2-40B4-BE49-F238E27FC236}">
                <a16:creationId xmlns:a16="http://schemas.microsoft.com/office/drawing/2014/main" id="{93C3CA4F-0CBA-089C-1EAA-299038D482E9}"/>
              </a:ext>
            </a:extLst>
          </p:cNvPr>
          <p:cNvSpPr txBox="1"/>
          <p:nvPr/>
        </p:nvSpPr>
        <p:spPr>
          <a:xfrm>
            <a:off x="1891949" y="4395078"/>
            <a:ext cx="5264583"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실험 구성 및 평가 방법 </a:t>
            </a:r>
            <a:r>
              <a:rPr lang="en-US" altLang="ko-KR" sz="2000" b="1" dirty="0">
                <a:solidFill>
                  <a:srgbClr val="12275E"/>
                </a:solidFill>
                <a:latin typeface="나눔고딕 ExtraBold" panose="020D0904000000000000" pitchFamily="50" charset="-127"/>
                <a:ea typeface="나눔고딕 ExtraBold" panose="020D0904000000000000" pitchFamily="50" charset="-127"/>
              </a:rPr>
              <a:t>(Experiment Settings)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5" name="TextBox 24">
            <a:extLst>
              <a:ext uri="{FF2B5EF4-FFF2-40B4-BE49-F238E27FC236}">
                <a16:creationId xmlns:a16="http://schemas.microsoft.com/office/drawing/2014/main" id="{B56ED523-4BC4-A4E5-2990-A3FD6FCF930C}"/>
              </a:ext>
            </a:extLst>
          </p:cNvPr>
          <p:cNvSpPr txBox="1"/>
          <p:nvPr/>
        </p:nvSpPr>
        <p:spPr>
          <a:xfrm>
            <a:off x="1911844" y="4775674"/>
            <a:ext cx="4164923"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데이터셋</a:t>
            </a:r>
            <a:r>
              <a:rPr lang="en-US" altLang="ko-KR" sz="1400" b="1" dirty="0">
                <a:solidFill>
                  <a:schemeClr val="tx1">
                    <a:lumMod val="65000"/>
                    <a:lumOff val="35000"/>
                  </a:schemeClr>
                </a:solidFill>
                <a:latin typeface="+mn-ea"/>
              </a:rPr>
              <a:t>, </a:t>
            </a:r>
            <a:r>
              <a:rPr lang="ko-KR" altLang="en-US" sz="1400" b="1" dirty="0" err="1">
                <a:solidFill>
                  <a:schemeClr val="tx1">
                    <a:lumMod val="65000"/>
                    <a:lumOff val="35000"/>
                  </a:schemeClr>
                </a:solidFill>
                <a:latin typeface="+mn-ea"/>
              </a:rPr>
              <a:t>하이퍼파라미터</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컴퓨팅 환경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평가지표</a:t>
            </a:r>
          </a:p>
        </p:txBody>
      </p:sp>
      <p:sp>
        <p:nvSpPr>
          <p:cNvPr id="26" name="TextBox 25">
            <a:extLst>
              <a:ext uri="{FF2B5EF4-FFF2-40B4-BE49-F238E27FC236}">
                <a16:creationId xmlns:a16="http://schemas.microsoft.com/office/drawing/2014/main" id="{ADA95FF9-5722-C980-28D4-E77EDD5C63DB}"/>
              </a:ext>
            </a:extLst>
          </p:cNvPr>
          <p:cNvSpPr txBox="1"/>
          <p:nvPr/>
        </p:nvSpPr>
        <p:spPr>
          <a:xfrm>
            <a:off x="1891949" y="5317626"/>
            <a:ext cx="389080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결과 및 분석 </a:t>
            </a:r>
            <a:r>
              <a:rPr lang="en-US" altLang="ko-KR" sz="2000" b="1" dirty="0">
                <a:solidFill>
                  <a:srgbClr val="12275E"/>
                </a:solidFill>
                <a:latin typeface="나눔고딕 ExtraBold" panose="020D0904000000000000" pitchFamily="50" charset="-127"/>
                <a:ea typeface="나눔고딕 ExtraBold" panose="020D0904000000000000" pitchFamily="50" charset="-127"/>
              </a:rPr>
              <a:t>(Results &amp; Analysis)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7" name="TextBox 26">
            <a:extLst>
              <a:ext uri="{FF2B5EF4-FFF2-40B4-BE49-F238E27FC236}">
                <a16:creationId xmlns:a16="http://schemas.microsoft.com/office/drawing/2014/main" id="{BB9763E6-807D-15BF-5376-CA9922414B47}"/>
              </a:ext>
            </a:extLst>
          </p:cNvPr>
          <p:cNvSpPr txBox="1"/>
          <p:nvPr/>
        </p:nvSpPr>
        <p:spPr>
          <a:xfrm>
            <a:off x="1911844" y="5698222"/>
            <a:ext cx="421942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학습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정확도</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혼동행렬</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비교 평가</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결과 분석</a:t>
            </a:r>
          </a:p>
        </p:txBody>
      </p:sp>
    </p:spTree>
    <p:extLst>
      <p:ext uri="{BB962C8B-B14F-4D97-AF65-F5344CB8AC3E}">
        <p14:creationId xmlns:p14="http://schemas.microsoft.com/office/powerpoint/2010/main" val="18884553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696-799F-8C46-1952-E759ECB27B8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4A0234A-1E11-F33A-1AE8-402B0F278125}"/>
              </a:ext>
            </a:extLst>
          </p:cNvPr>
          <p:cNvSpPr>
            <a:spLocks noGrp="1"/>
          </p:cNvSpPr>
          <p:nvPr>
            <p:ph type="title"/>
          </p:nvPr>
        </p:nvSpPr>
        <p:spPr/>
        <p:txBody>
          <a:bodyPr/>
          <a:lstStyle/>
          <a:p>
            <a:r>
              <a:rPr lang="ko-KR" altLang="en-US" dirty="0"/>
              <a:t>실험 구성 및 평가 방법</a:t>
            </a:r>
          </a:p>
        </p:txBody>
      </p:sp>
      <p:pic>
        <p:nvPicPr>
          <p:cNvPr id="8" name="그림 7">
            <a:extLst>
              <a:ext uri="{FF2B5EF4-FFF2-40B4-BE49-F238E27FC236}">
                <a16:creationId xmlns:a16="http://schemas.microsoft.com/office/drawing/2014/main" id="{2B62A156-C850-C32F-F2DE-CDEB2385B6CA}"/>
              </a:ext>
            </a:extLst>
          </p:cNvPr>
          <p:cNvPicPr>
            <a:picLocks noChangeAspect="1"/>
          </p:cNvPicPr>
          <p:nvPr/>
        </p:nvPicPr>
        <p:blipFill>
          <a:blip r:embed="rId3"/>
          <a:stretch>
            <a:fillRect/>
          </a:stretch>
        </p:blipFill>
        <p:spPr>
          <a:xfrm>
            <a:off x="538687" y="3068996"/>
            <a:ext cx="4483317" cy="2700030"/>
          </a:xfrm>
          <a:prstGeom prst="rect">
            <a:avLst/>
          </a:prstGeom>
        </p:spPr>
      </p:pic>
      <p:sp>
        <p:nvSpPr>
          <p:cNvPr id="3" name="Rectangle 3">
            <a:extLst>
              <a:ext uri="{FF2B5EF4-FFF2-40B4-BE49-F238E27FC236}">
                <a16:creationId xmlns:a16="http://schemas.microsoft.com/office/drawing/2014/main" id="{A33AC294-7D4B-B871-429A-086D359459B8}"/>
              </a:ext>
            </a:extLst>
          </p:cNvPr>
          <p:cNvSpPr txBox="1">
            <a:spLocks noChangeArrowheads="1"/>
          </p:cNvSpPr>
          <p:nvPr/>
        </p:nvSpPr>
        <p:spPr bwMode="auto">
          <a:xfrm>
            <a:off x="251952" y="998973"/>
            <a:ext cx="8533362" cy="481664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환경</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본 연구에서 구현한 </a:t>
            </a:r>
            <a:r>
              <a:rPr lang="en-US" altLang="ko-KR" sz="1400" kern="0" dirty="0">
                <a:latin typeface="맑은 고딕" panose="020B0503020000020004" pitchFamily="50" charset="-127"/>
              </a:rPr>
              <a:t>SMT </a:t>
            </a:r>
            <a:r>
              <a:rPr lang="ko-KR" altLang="en-US" sz="1400" kern="0" dirty="0">
                <a:latin typeface="맑은 고딕" panose="020B0503020000020004" pitchFamily="50" charset="-127"/>
              </a:rPr>
              <a:t>공정 불량 검출 딥러닝 모델</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학습 및 평가를 위한 실험 환경은 아래와 같음</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err="1">
                <a:latin typeface="맑은 고딕" panose="020B0503020000020004" pitchFamily="50" charset="-127"/>
              </a:rPr>
              <a:t>딥모델의</a:t>
            </a:r>
            <a:r>
              <a:rPr lang="ko-KR" altLang="en-US" sz="1400" kern="0" dirty="0">
                <a:latin typeface="맑은 고딕" panose="020B0503020000020004" pitchFamily="50" charset="-127"/>
              </a:rPr>
              <a:t> 학습과 추론을 안정적으로 수행할 수 있는 대용량 메모리 및 </a:t>
            </a:r>
            <a:r>
              <a:rPr lang="en-US" altLang="ko-KR" sz="1400" kern="0" dirty="0">
                <a:latin typeface="맑은 고딕" panose="020B0503020000020004" pitchFamily="50" charset="-127"/>
              </a:rPr>
              <a:t>GPU</a:t>
            </a:r>
            <a:r>
              <a:rPr lang="ko-KR" altLang="en-US" sz="1400" kern="0" dirty="0">
                <a:latin typeface="맑은 고딕" panose="020B0503020000020004" pitchFamily="50" charset="-127"/>
              </a:rPr>
              <a:t>를</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포함하여 하드웨어 환경을 구성</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소프트웨어는 </a:t>
            </a:r>
            <a:r>
              <a:rPr lang="en-US" altLang="ko-KR" sz="1400" kern="0" dirty="0">
                <a:latin typeface="맑은 고딕" panose="020B0503020000020004" pitchFamily="50" charset="-127"/>
              </a:rPr>
              <a:t>Python </a:t>
            </a:r>
            <a:r>
              <a:rPr lang="ko-KR" altLang="en-US" sz="1400" kern="0" dirty="0">
                <a:latin typeface="맑은 고딕" panose="020B0503020000020004" pitchFamily="50" charset="-127"/>
              </a:rPr>
              <a:t>기반의 오픈소스 딥러닝 프레임워크를 활용하여 진행</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p:txBody>
      </p:sp>
      <p:pic>
        <p:nvPicPr>
          <p:cNvPr id="4" name="그림 3">
            <a:extLst>
              <a:ext uri="{FF2B5EF4-FFF2-40B4-BE49-F238E27FC236}">
                <a16:creationId xmlns:a16="http://schemas.microsoft.com/office/drawing/2014/main" id="{B4AB7C86-CBBA-32C1-62B1-1DE0387BF17F}"/>
              </a:ext>
            </a:extLst>
          </p:cNvPr>
          <p:cNvPicPr>
            <a:picLocks noChangeAspect="1"/>
          </p:cNvPicPr>
          <p:nvPr/>
        </p:nvPicPr>
        <p:blipFill>
          <a:blip r:embed="rId4"/>
          <a:stretch>
            <a:fillRect/>
          </a:stretch>
        </p:blipFill>
        <p:spPr>
          <a:xfrm>
            <a:off x="5022004" y="3789004"/>
            <a:ext cx="4050045" cy="2003316"/>
          </a:xfrm>
          <a:prstGeom prst="rect">
            <a:avLst/>
          </a:prstGeom>
        </p:spPr>
      </p:pic>
    </p:spTree>
    <p:extLst>
      <p:ext uri="{BB962C8B-B14F-4D97-AF65-F5344CB8AC3E}">
        <p14:creationId xmlns:p14="http://schemas.microsoft.com/office/powerpoint/2010/main" val="28144232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9ED0-2B1F-D22D-9925-3EE9AB017C3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A94EBE28-5B5D-10EA-B06A-CD657C4D26D2}"/>
              </a:ext>
            </a:extLst>
          </p:cNvPr>
          <p:cNvSpPr txBox="1">
            <a:spLocks noChangeArrowheads="1"/>
          </p:cNvSpPr>
          <p:nvPr/>
        </p:nvSpPr>
        <p:spPr bwMode="auto">
          <a:xfrm>
            <a:off x="311265" y="952583"/>
            <a:ext cx="8533362" cy="359168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수행</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의 다섯 가지 버전</a:t>
            </a:r>
            <a:r>
              <a:rPr lang="en-US" altLang="ko-KR" sz="1400" kern="0" dirty="0">
                <a:latin typeface="맑은 고딕" panose="020B0503020000020004" pitchFamily="50" charset="-127"/>
              </a:rPr>
              <a:t>(N, S, M, L, X)</a:t>
            </a:r>
            <a:r>
              <a:rPr lang="ko-KR" altLang="en-US" sz="1400" kern="0" dirty="0">
                <a:latin typeface="맑은 고딕" panose="020B0503020000020004" pitchFamily="50" charset="-127"/>
              </a:rPr>
              <a:t>을 대상으로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실험은 </a:t>
            </a: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가장 우수한 성능을 보인 모델</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과</a:t>
            </a:r>
            <a:r>
              <a:rPr lang="en-US" altLang="ko-KR" sz="1400" kern="0" dirty="0">
                <a:latin typeface="맑은 고딕" panose="020B0503020000020004" pitchFamily="50" charset="-127"/>
              </a:rPr>
              <a:t>, Transformer </a:t>
            </a:r>
            <a:r>
              <a:rPr lang="ko-KR" altLang="en-US" sz="1400" kern="0" dirty="0">
                <a:latin typeface="맑은 고딕" panose="020B0503020000020004" pitchFamily="50" charset="-127"/>
              </a:rPr>
              <a:t>기반의 최신 객체 탐지 모델인 </a:t>
            </a:r>
            <a:r>
              <a:rPr lang="en-US" altLang="ko-KR" sz="1400" kern="0" dirty="0">
                <a:latin typeface="맑은 고딕" panose="020B0503020000020004" pitchFamily="50" charset="-127"/>
              </a:rPr>
              <a:t>RT-DETR </a:t>
            </a:r>
            <a:r>
              <a:rPr lang="ko-KR" altLang="en-US" sz="1400" kern="0" dirty="0">
                <a:latin typeface="맑은 고딕" panose="020B0503020000020004" pitchFamily="50" charset="-127"/>
              </a:rPr>
              <a:t>간의 성능을 비교함</a:t>
            </a:r>
            <a:r>
              <a:rPr lang="en-US" altLang="ko-KR" sz="1400" kern="0" dirty="0">
                <a:latin typeface="맑은 고딕" panose="020B0503020000020004" pitchFamily="50" charset="-127"/>
              </a:rPr>
              <a:t> </a:t>
            </a: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627062" lvl="2" indent="0">
              <a:lnSpc>
                <a:spcPct val="130000"/>
              </a:lnSpc>
              <a:spcBef>
                <a:spcPts val="600"/>
              </a:spcBef>
              <a:buNone/>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기본 </a:t>
            </a:r>
            <a:r>
              <a:rPr lang="ko-KR" altLang="en-US" sz="1400" kern="0" dirty="0" err="1">
                <a:latin typeface="맑은 고딕" panose="020B0503020000020004" pitchFamily="50" charset="-127"/>
              </a:rPr>
              <a:t>하이퍼</a:t>
            </a:r>
            <a:r>
              <a:rPr lang="ko-KR" altLang="en-US" sz="1400" kern="0" dirty="0">
                <a:latin typeface="맑은 고딕" panose="020B0503020000020004" pitchFamily="50" charset="-127"/>
              </a:rPr>
              <a:t> 파라미터를 설정하여 모든 </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버전의 모델을 동일하게 학습하여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실험에서는 </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의 성능을 향상시키기 위해 데이터 증강</a:t>
            </a:r>
            <a:r>
              <a:rPr lang="en-US" altLang="ko-KR" sz="1400" kern="0" dirty="0">
                <a:latin typeface="맑은 고딕" panose="020B0503020000020004" pitchFamily="50" charset="-127"/>
              </a:rPr>
              <a:t>(Data Augmentation) </a:t>
            </a:r>
            <a:r>
              <a:rPr lang="ko-KR" altLang="en-US" sz="1400" kern="0" dirty="0">
                <a:latin typeface="맑은 고딕" panose="020B0503020000020004" pitchFamily="50" charset="-127"/>
              </a:rPr>
              <a:t>관련 </a:t>
            </a:r>
            <a:r>
              <a:rPr lang="ko-KR" altLang="en-US" sz="1400" kern="0" dirty="0" err="1">
                <a:latin typeface="맑은 고딕" panose="020B0503020000020004" pitchFamily="50" charset="-127"/>
              </a:rPr>
              <a:t>하이퍼파라미터</a:t>
            </a:r>
            <a:r>
              <a:rPr lang="ko-KR" altLang="en-US" sz="1400" kern="0" dirty="0">
                <a:latin typeface="맑은 고딕" panose="020B0503020000020004" pitchFamily="50" charset="-127"/>
              </a:rPr>
              <a:t> 중 아래의 세 가지 파라미터를 조정함</a:t>
            </a:r>
            <a:endParaRPr lang="en-US" altLang="ko-KR" sz="1400" kern="0" dirty="0">
              <a:solidFill>
                <a:schemeClr val="tx1"/>
              </a:solidFill>
              <a:latin typeface="맑은 고딕" panose="020B0503020000020004" pitchFamily="50" charset="-127"/>
            </a:endParaRPr>
          </a:p>
        </p:txBody>
      </p:sp>
      <p:sp>
        <p:nvSpPr>
          <p:cNvPr id="2" name="제목 1">
            <a:extLst>
              <a:ext uri="{FF2B5EF4-FFF2-40B4-BE49-F238E27FC236}">
                <a16:creationId xmlns:a16="http://schemas.microsoft.com/office/drawing/2014/main" id="{7CBCF455-8E9F-A338-BC9B-657290B731B5}"/>
              </a:ext>
            </a:extLst>
          </p:cNvPr>
          <p:cNvSpPr>
            <a:spLocks noGrp="1"/>
          </p:cNvSpPr>
          <p:nvPr>
            <p:ph type="title"/>
          </p:nvPr>
        </p:nvSpPr>
        <p:spPr/>
        <p:txBody>
          <a:bodyPr/>
          <a:lstStyle/>
          <a:p>
            <a:r>
              <a:rPr lang="ko-KR" altLang="en-US" dirty="0"/>
              <a:t>실험 구성 및 평가 방법</a:t>
            </a:r>
          </a:p>
        </p:txBody>
      </p:sp>
      <p:pic>
        <p:nvPicPr>
          <p:cNvPr id="3" name="그림 2">
            <a:extLst>
              <a:ext uri="{FF2B5EF4-FFF2-40B4-BE49-F238E27FC236}">
                <a16:creationId xmlns:a16="http://schemas.microsoft.com/office/drawing/2014/main" id="{3FC40AEC-9974-EAB3-AD64-0EB204A448E6}"/>
              </a:ext>
            </a:extLst>
          </p:cNvPr>
          <p:cNvPicPr>
            <a:picLocks noChangeAspect="1"/>
          </p:cNvPicPr>
          <p:nvPr/>
        </p:nvPicPr>
        <p:blipFill>
          <a:blip r:embed="rId3"/>
          <a:stretch>
            <a:fillRect/>
          </a:stretch>
        </p:blipFill>
        <p:spPr>
          <a:xfrm>
            <a:off x="2591977" y="2263215"/>
            <a:ext cx="4823349" cy="1435788"/>
          </a:xfrm>
          <a:prstGeom prst="rect">
            <a:avLst/>
          </a:prstGeom>
        </p:spPr>
      </p:pic>
      <p:pic>
        <p:nvPicPr>
          <p:cNvPr id="4" name="그림 3">
            <a:extLst>
              <a:ext uri="{FF2B5EF4-FFF2-40B4-BE49-F238E27FC236}">
                <a16:creationId xmlns:a16="http://schemas.microsoft.com/office/drawing/2014/main" id="{E58BB7E3-B0CC-F133-C8D9-011CB800DB34}"/>
              </a:ext>
            </a:extLst>
          </p:cNvPr>
          <p:cNvPicPr>
            <a:picLocks noChangeAspect="1"/>
          </p:cNvPicPr>
          <p:nvPr/>
        </p:nvPicPr>
        <p:blipFill>
          <a:blip r:embed="rId4"/>
          <a:stretch>
            <a:fillRect/>
          </a:stretch>
        </p:blipFill>
        <p:spPr>
          <a:xfrm>
            <a:off x="2591977" y="4599013"/>
            <a:ext cx="4770053" cy="1472887"/>
          </a:xfrm>
          <a:prstGeom prst="rect">
            <a:avLst/>
          </a:prstGeom>
        </p:spPr>
      </p:pic>
    </p:spTree>
    <p:extLst>
      <p:ext uri="{BB962C8B-B14F-4D97-AF65-F5344CB8AC3E}">
        <p14:creationId xmlns:p14="http://schemas.microsoft.com/office/powerpoint/2010/main" val="247480818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A12D-32D9-DA21-B435-DF3D2ACBC912}"/>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E8EEA902-4D27-65B3-48B2-30B35FA22B10}"/>
              </a:ext>
            </a:extLst>
          </p:cNvPr>
          <p:cNvSpPr txBox="1">
            <a:spLocks noChangeArrowheads="1"/>
          </p:cNvSpPr>
          <p:nvPr/>
        </p:nvSpPr>
        <p:spPr bwMode="auto">
          <a:xfrm>
            <a:off x="311265" y="952583"/>
            <a:ext cx="8533362" cy="252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성능 평가</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모델에 대해 </a:t>
            </a:r>
            <a:r>
              <a:rPr lang="en-US" altLang="ko-KR" sz="1400" kern="0" dirty="0">
                <a:solidFill>
                  <a:schemeClr val="tx1"/>
                </a:solidFill>
                <a:latin typeface="+mn-ea"/>
              </a:rPr>
              <a:t>Precision, 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latin typeface="맑은 고딕" panose="020B0503020000020004" pitchFamily="50" charset="-127"/>
              </a:rPr>
              <a:t>등의 대표적인 객체 검출 성능 지표를 활용하여 모델의 성능을 정량적으로 평가하고</a:t>
            </a:r>
            <a:r>
              <a:rPr lang="en-US" altLang="ko-KR" sz="1400" kern="0" dirty="0">
                <a:latin typeface="맑은 고딕" panose="020B0503020000020004" pitchFamily="50" charset="-127"/>
              </a:rPr>
              <a:t>, </a:t>
            </a:r>
            <a:r>
              <a:rPr lang="ko-KR" altLang="en-US" sz="1400" kern="0" dirty="0">
                <a:solidFill>
                  <a:schemeClr val="tx1"/>
                </a:solidFill>
                <a:latin typeface="+mn-ea"/>
              </a:rPr>
              <a:t>테스트 데이터에 대한 </a:t>
            </a:r>
            <a:r>
              <a:rPr lang="en-US" altLang="ko-KR" sz="1400" kern="0" dirty="0">
                <a:solidFill>
                  <a:schemeClr val="tx1"/>
                </a:solidFill>
                <a:latin typeface="+mn-ea"/>
              </a:rPr>
              <a:t>Confusion Matrix (</a:t>
            </a:r>
            <a:r>
              <a:rPr lang="ko-KR" altLang="en-US" sz="1400" kern="0" dirty="0">
                <a:solidFill>
                  <a:schemeClr val="tx1"/>
                </a:solidFill>
                <a:latin typeface="+mn-ea"/>
              </a:rPr>
              <a:t>혼동 행렬</a:t>
            </a:r>
            <a:r>
              <a:rPr lang="en-US" altLang="ko-KR" sz="1400" kern="0" dirty="0">
                <a:solidFill>
                  <a:schemeClr val="tx1"/>
                </a:solidFill>
                <a:latin typeface="+mn-ea"/>
              </a:rPr>
              <a:t>)</a:t>
            </a:r>
            <a:r>
              <a:rPr lang="ko-KR" altLang="en-US" sz="1400" kern="0" dirty="0">
                <a:solidFill>
                  <a:schemeClr val="tx1"/>
                </a:solidFill>
                <a:latin typeface="+mn-ea"/>
              </a:rPr>
              <a:t>을 작성하여 학습 모델에 실제 검출 성능이 얼마나 차이가 나는지를 확인 하도록 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a:t>
            </a:r>
            <a:r>
              <a:rPr lang="ko-KR" altLang="en-US" sz="1400" kern="0" dirty="0" err="1">
                <a:latin typeface="맑은 고딕" panose="020B0503020000020004" pitchFamily="50" charset="-127"/>
              </a:rPr>
              <a:t>모델별</a:t>
            </a:r>
            <a:r>
              <a:rPr lang="ko-KR" altLang="en-US" sz="1400" kern="0" dirty="0">
                <a:latin typeface="맑은 고딕" panose="020B0503020000020004" pitchFamily="50" charset="-127"/>
              </a:rPr>
              <a:t> </a:t>
            </a:r>
            <a:r>
              <a:rPr lang="en-US" altLang="ko-KR" sz="1400" kern="0" dirty="0">
                <a:latin typeface="맑은 고딕" panose="020B0503020000020004" pitchFamily="50" charset="-127"/>
              </a:rPr>
              <a:t>Precision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Recall, </a:t>
            </a:r>
            <a:r>
              <a:rPr lang="en-US" altLang="ko-KR" sz="1400" kern="0" dirty="0" err="1">
                <a:latin typeface="맑은 고딕" panose="020B0503020000020004" pitchFamily="50" charset="-127"/>
              </a:rPr>
              <a:t>mAP</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학습 시간</a:t>
            </a:r>
            <a:r>
              <a:rPr lang="en-US" altLang="ko-KR" sz="1400" kern="0" dirty="0">
                <a:latin typeface="맑은 고딕" panose="020B0503020000020004" pitchFamily="50" charset="-127"/>
              </a:rPr>
              <a:t>, Confusion Matrix </a:t>
            </a:r>
            <a:r>
              <a:rPr lang="ko-KR" altLang="en-US" sz="1400" kern="0" dirty="0">
                <a:latin typeface="맑은 고딕" panose="020B0503020000020004" pitchFamily="50" charset="-127"/>
              </a:rPr>
              <a:t>작성을 통한 클래스별 실제 불량 탐지 개수를 확인하여 성능을 비교</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2</a:t>
            </a:r>
            <a:r>
              <a:rPr lang="ko-KR" altLang="en-US" sz="1400" kern="0" dirty="0">
                <a:latin typeface="맑은 고딕" panose="020B0503020000020004" pitchFamily="50" charset="-127"/>
              </a:rPr>
              <a:t>차 실험에서는 실제 불량 탐지 개수를 기준으로 성능을 비교하고</a:t>
            </a:r>
            <a:r>
              <a:rPr lang="en-US" altLang="ko-KR" sz="1400" kern="0" dirty="0">
                <a:latin typeface="맑은 고딕" panose="020B0503020000020004" pitchFamily="50" charset="-127"/>
              </a:rPr>
              <a:t>, YOLOv11</a:t>
            </a:r>
            <a:r>
              <a:rPr lang="ko-KR" altLang="en-US" sz="1400" kern="0" dirty="0">
                <a:latin typeface="맑은 고딕" panose="020B0503020000020004" pitchFamily="50" charset="-127"/>
              </a:rPr>
              <a:t>과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a:t>
            </a:r>
            <a:r>
              <a:rPr lang="ko-KR" altLang="en-US" sz="1400" kern="0" dirty="0" err="1">
                <a:latin typeface="맑은 고딕" panose="020B0503020000020004" pitchFamily="50" charset="-127"/>
              </a:rPr>
              <a:t>연산량</a:t>
            </a:r>
            <a:r>
              <a:rPr lang="ko-KR" altLang="en-US" sz="1400" kern="0" dirty="0">
                <a:latin typeface="맑은 고딕" panose="020B0503020000020004" pitchFamily="50" charset="-127"/>
              </a:rPr>
              <a:t> 크기를 비교할 수 있는 지표들을 포함하여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모델의 가성비를 강조</a:t>
            </a:r>
            <a:endParaRPr lang="en-US" altLang="ko-KR" sz="1400" kern="0" dirty="0">
              <a:latin typeface="맑은 고딕" panose="020B0503020000020004" pitchFamily="50" charset="-127"/>
            </a:endParaRPr>
          </a:p>
        </p:txBody>
      </p:sp>
      <p:sp>
        <p:nvSpPr>
          <p:cNvPr id="2" name="제목 1">
            <a:extLst>
              <a:ext uri="{FF2B5EF4-FFF2-40B4-BE49-F238E27FC236}">
                <a16:creationId xmlns:a16="http://schemas.microsoft.com/office/drawing/2014/main" id="{873664ED-9C15-A914-2152-894B024D8764}"/>
              </a:ext>
            </a:extLst>
          </p:cNvPr>
          <p:cNvSpPr>
            <a:spLocks noGrp="1"/>
          </p:cNvSpPr>
          <p:nvPr>
            <p:ph type="title"/>
          </p:nvPr>
        </p:nvSpPr>
        <p:spPr/>
        <p:txBody>
          <a:bodyPr/>
          <a:lstStyle/>
          <a:p>
            <a:r>
              <a:rPr lang="ko-KR" altLang="en-US" dirty="0"/>
              <a:t>실험 구성 및 평가 방법</a:t>
            </a:r>
          </a:p>
        </p:txBody>
      </p:sp>
      <p:pic>
        <p:nvPicPr>
          <p:cNvPr id="5" name="그림 4">
            <a:extLst>
              <a:ext uri="{FF2B5EF4-FFF2-40B4-BE49-F238E27FC236}">
                <a16:creationId xmlns:a16="http://schemas.microsoft.com/office/drawing/2014/main" id="{CBC1FB0A-61C2-5C3E-B7EB-A1FA552DC44B}"/>
              </a:ext>
            </a:extLst>
          </p:cNvPr>
          <p:cNvPicPr>
            <a:picLocks noChangeAspect="1"/>
          </p:cNvPicPr>
          <p:nvPr/>
        </p:nvPicPr>
        <p:blipFill>
          <a:blip r:embed="rId3"/>
          <a:stretch>
            <a:fillRect/>
          </a:stretch>
        </p:blipFill>
        <p:spPr>
          <a:xfrm>
            <a:off x="2681979" y="3519001"/>
            <a:ext cx="4590051" cy="2718846"/>
          </a:xfrm>
          <a:prstGeom prst="rect">
            <a:avLst/>
          </a:prstGeom>
        </p:spPr>
      </p:pic>
    </p:spTree>
    <p:extLst>
      <p:ext uri="{BB962C8B-B14F-4D97-AF65-F5344CB8AC3E}">
        <p14:creationId xmlns:p14="http://schemas.microsoft.com/office/powerpoint/2010/main" val="10990436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76EBAFDE-AF40-12A2-FDBE-39F68CE09393}"/>
              </a:ext>
            </a:extLst>
          </p:cNvPr>
          <p:cNvSpPr txBox="1">
            <a:spLocks noChangeArrowheads="1"/>
          </p:cNvSpPr>
          <p:nvPr/>
        </p:nvSpPr>
        <p:spPr bwMode="auto">
          <a:xfrm>
            <a:off x="311265" y="952583"/>
            <a:ext cx="8533362" cy="200696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a:t>
            </a:r>
            <a:r>
              <a:rPr lang="ko-KR" altLang="en-US" sz="1400" kern="0" dirty="0">
                <a:solidFill>
                  <a:schemeClr val="tx1"/>
                </a:solidFill>
                <a:latin typeface="+mn-ea"/>
              </a:rPr>
              <a:t>의 다섯 가지 버전</a:t>
            </a:r>
            <a:r>
              <a:rPr lang="en-US" altLang="ko-KR" sz="1400" kern="0" dirty="0">
                <a:solidFill>
                  <a:schemeClr val="tx1"/>
                </a:solidFill>
                <a:latin typeface="+mn-ea"/>
              </a:rPr>
              <a:t>(N, S, M, L, X)</a:t>
            </a:r>
            <a:r>
              <a:rPr lang="ko-KR" altLang="en-US" sz="1400" kern="0" dirty="0">
                <a:solidFill>
                  <a:schemeClr val="tx1"/>
                </a:solidFill>
                <a:latin typeface="+mn-ea"/>
              </a:rPr>
              <a:t>을 동일 조건에서 학습한 결과</a:t>
            </a:r>
            <a:r>
              <a:rPr lang="en-US" altLang="ko-KR" sz="1400" kern="0" dirty="0">
                <a:solidFill>
                  <a:schemeClr val="tx1"/>
                </a:solidFill>
                <a:latin typeface="+mn-ea"/>
              </a:rPr>
              <a:t>, YOLOv11-N</a:t>
            </a:r>
            <a:r>
              <a:rPr lang="ko-KR" altLang="en-US" sz="1400" kern="0" dirty="0">
                <a:solidFill>
                  <a:schemeClr val="tx1"/>
                </a:solidFill>
                <a:latin typeface="+mn-ea"/>
              </a:rPr>
              <a:t>이 전체적으로 가장 우수한 성능을 기록하였음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 Precision </a:t>
            </a:r>
            <a:r>
              <a:rPr lang="ko-KR" altLang="en-US" sz="1400" kern="0" dirty="0">
                <a:solidFill>
                  <a:schemeClr val="tx1"/>
                </a:solidFill>
                <a:latin typeface="+mn-ea"/>
              </a:rPr>
              <a:t>및 </a:t>
            </a:r>
            <a:r>
              <a:rPr lang="en-US" altLang="ko-KR" sz="1400" kern="0" dirty="0">
                <a:solidFill>
                  <a:schemeClr val="tx1"/>
                </a:solidFill>
                <a:latin typeface="+mn-ea"/>
              </a:rPr>
              <a:t>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solidFill>
                  <a:schemeClr val="tx1"/>
                </a:solidFill>
                <a:latin typeface="+mn-ea"/>
              </a:rPr>
              <a:t>모두에서 가장 좋은 수치를 보였고</a:t>
            </a:r>
            <a:r>
              <a:rPr lang="en-US" altLang="ko-KR" sz="1400" kern="0" dirty="0">
                <a:solidFill>
                  <a:schemeClr val="tx1"/>
                </a:solidFill>
                <a:latin typeface="+mn-ea"/>
              </a:rPr>
              <a:t>, </a:t>
            </a:r>
            <a:r>
              <a:rPr lang="ko-KR" altLang="en-US" sz="1400" kern="0" dirty="0">
                <a:solidFill>
                  <a:schemeClr val="tx1"/>
                </a:solidFill>
                <a:latin typeface="+mn-ea"/>
              </a:rPr>
              <a:t>특히 평가용 데이터의 실제 불량 탐지 개수가 가장 많았음</a:t>
            </a:r>
            <a:endParaRPr lang="en-US" altLang="ko-KR" sz="1800" kern="0" dirty="0">
              <a:solidFill>
                <a:schemeClr val="tx2"/>
              </a:solidFill>
            </a:endParaRPr>
          </a:p>
        </p:txBody>
      </p:sp>
      <p:pic>
        <p:nvPicPr>
          <p:cNvPr id="9" name="그림 8">
            <a:extLst>
              <a:ext uri="{FF2B5EF4-FFF2-40B4-BE49-F238E27FC236}">
                <a16:creationId xmlns:a16="http://schemas.microsoft.com/office/drawing/2014/main" id="{0D98D2D4-5E11-6436-E257-980586506EDA}"/>
              </a:ext>
            </a:extLst>
          </p:cNvPr>
          <p:cNvPicPr>
            <a:picLocks noChangeAspect="1"/>
          </p:cNvPicPr>
          <p:nvPr/>
        </p:nvPicPr>
        <p:blipFill>
          <a:blip r:embed="rId3"/>
          <a:stretch>
            <a:fillRect/>
          </a:stretch>
        </p:blipFill>
        <p:spPr>
          <a:xfrm>
            <a:off x="4944589" y="2708992"/>
            <a:ext cx="3888146" cy="3522098"/>
          </a:xfrm>
          <a:prstGeom prst="rect">
            <a:avLst/>
          </a:prstGeom>
        </p:spPr>
      </p:pic>
      <p:pic>
        <p:nvPicPr>
          <p:cNvPr id="11" name="그림 10">
            <a:extLst>
              <a:ext uri="{FF2B5EF4-FFF2-40B4-BE49-F238E27FC236}">
                <a16:creationId xmlns:a16="http://schemas.microsoft.com/office/drawing/2014/main" id="{09B9854F-D09D-9D81-2ED0-188D5E3DF8E9}"/>
              </a:ext>
            </a:extLst>
          </p:cNvPr>
          <p:cNvPicPr>
            <a:picLocks noChangeAspect="1"/>
          </p:cNvPicPr>
          <p:nvPr/>
        </p:nvPicPr>
        <p:blipFill>
          <a:blip r:embed="rId4"/>
          <a:stretch>
            <a:fillRect/>
          </a:stretch>
        </p:blipFill>
        <p:spPr>
          <a:xfrm>
            <a:off x="971960" y="3065906"/>
            <a:ext cx="3888146" cy="1665103"/>
          </a:xfrm>
          <a:prstGeom prst="rect">
            <a:avLst/>
          </a:prstGeom>
        </p:spPr>
      </p:pic>
      <p:sp>
        <p:nvSpPr>
          <p:cNvPr id="3" name="직사각형 2">
            <a:extLst>
              <a:ext uri="{FF2B5EF4-FFF2-40B4-BE49-F238E27FC236}">
                <a16:creationId xmlns:a16="http://schemas.microsoft.com/office/drawing/2014/main" id="{B4C048C7-BE3E-C70B-3ADD-49AA770FF731}"/>
              </a:ext>
            </a:extLst>
          </p:cNvPr>
          <p:cNvSpPr/>
          <p:nvPr/>
        </p:nvSpPr>
        <p:spPr bwMode="auto">
          <a:xfrm>
            <a:off x="895993" y="3478057"/>
            <a:ext cx="3978147" cy="27000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4" name="직사각형 3">
            <a:extLst>
              <a:ext uri="{FF2B5EF4-FFF2-40B4-BE49-F238E27FC236}">
                <a16:creationId xmlns:a16="http://schemas.microsoft.com/office/drawing/2014/main" id="{1E52C835-0BC3-8CA3-255F-8F89BE58DC31}"/>
              </a:ext>
            </a:extLst>
          </p:cNvPr>
          <p:cNvSpPr/>
          <p:nvPr/>
        </p:nvSpPr>
        <p:spPr bwMode="auto">
          <a:xfrm>
            <a:off x="6511078" y="2689540"/>
            <a:ext cx="545525" cy="35415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pic>
        <p:nvPicPr>
          <p:cNvPr id="5" name="Picture 4">
            <a:extLst>
              <a:ext uri="{FF2B5EF4-FFF2-40B4-BE49-F238E27FC236}">
                <a16:creationId xmlns:a16="http://schemas.microsoft.com/office/drawing/2014/main" id="{1EA88190-118F-ABB1-4573-2C0ECA3840F8}"/>
              </a:ext>
            </a:extLst>
          </p:cNvPr>
          <p:cNvPicPr>
            <a:picLocks noChangeAspect="1"/>
          </p:cNvPicPr>
          <p:nvPr/>
        </p:nvPicPr>
        <p:blipFill>
          <a:blip r:embed="rId5"/>
          <a:stretch>
            <a:fillRect/>
          </a:stretch>
        </p:blipFill>
        <p:spPr>
          <a:xfrm>
            <a:off x="2885066" y="4731009"/>
            <a:ext cx="1774455" cy="1576996"/>
          </a:xfrm>
          <a:prstGeom prst="rect">
            <a:avLst/>
          </a:prstGeom>
          <a:noFill/>
          <a:ln>
            <a:noFill/>
          </a:ln>
          <a:effectLst/>
        </p:spPr>
      </p:pic>
    </p:spTree>
    <p:extLst>
      <p:ext uri="{BB962C8B-B14F-4D97-AF65-F5344CB8AC3E}">
        <p14:creationId xmlns:p14="http://schemas.microsoft.com/office/powerpoint/2010/main" val="34439122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B71A-E4A4-727B-8BB8-25C1D15775F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8A7E47C-2934-A3D9-1309-03965DA12BBA}"/>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073DB470-691B-3E66-80CA-2D722D582018}"/>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5" name="Picture 4">
            <a:extLst>
              <a:ext uri="{FF2B5EF4-FFF2-40B4-BE49-F238E27FC236}">
                <a16:creationId xmlns:a16="http://schemas.microsoft.com/office/drawing/2014/main" id="{6CFCAD63-724C-48EC-423B-A54EC339D10A}"/>
              </a:ext>
            </a:extLst>
          </p:cNvPr>
          <p:cNvPicPr>
            <a:picLocks noChangeAspect="1"/>
          </p:cNvPicPr>
          <p:nvPr/>
        </p:nvPicPr>
        <p:blipFill>
          <a:blip r:embed="rId3"/>
          <a:stretch>
            <a:fillRect/>
          </a:stretch>
        </p:blipFill>
        <p:spPr>
          <a:xfrm>
            <a:off x="2321975" y="1707479"/>
            <a:ext cx="4962240" cy="4410049"/>
          </a:xfrm>
          <a:prstGeom prst="rect">
            <a:avLst/>
          </a:prstGeom>
          <a:noFill/>
          <a:ln>
            <a:noFill/>
          </a:ln>
          <a:effectLst/>
        </p:spPr>
      </p:pic>
      <p:sp>
        <p:nvSpPr>
          <p:cNvPr id="7" name="TextBox 6">
            <a:extLst>
              <a:ext uri="{FF2B5EF4-FFF2-40B4-BE49-F238E27FC236}">
                <a16:creationId xmlns:a16="http://schemas.microsoft.com/office/drawing/2014/main" id="{001A84D9-6F78-4120-4450-F6013F825E71}"/>
              </a:ext>
            </a:extLst>
          </p:cNvPr>
          <p:cNvSpPr txBox="1"/>
          <p:nvPr/>
        </p:nvSpPr>
        <p:spPr>
          <a:xfrm>
            <a:off x="3221985" y="1948395"/>
            <a:ext cx="2700030" cy="307777"/>
          </a:xfrm>
          <a:prstGeom prst="rect">
            <a:avLst/>
          </a:prstGeom>
          <a:noFill/>
        </p:spPr>
        <p:txBody>
          <a:bodyPr wrap="square" rtlCol="0">
            <a:spAutoFit/>
          </a:bodyPr>
          <a:lstStyle/>
          <a:p>
            <a:r>
              <a:rPr lang="en-US" altLang="ko-KR" sz="1400" b="1" dirty="0">
                <a:solidFill>
                  <a:schemeClr val="tx2"/>
                </a:solidFill>
              </a:rPr>
              <a:t>[YOLOv11-N </a:t>
            </a:r>
            <a:r>
              <a:rPr lang="ko-KR" altLang="en-US" sz="1400" b="1" dirty="0">
                <a:solidFill>
                  <a:schemeClr val="tx2"/>
                </a:solidFill>
              </a:rPr>
              <a:t>혼동 행렬</a:t>
            </a:r>
            <a:r>
              <a:rPr lang="en-US" altLang="ko-KR" sz="1400" b="1" dirty="0">
                <a:solidFill>
                  <a:schemeClr val="tx2"/>
                </a:solidFill>
              </a:rPr>
              <a:t>]</a:t>
            </a:r>
            <a:endParaRPr lang="ko-KR" altLang="en-US" sz="1400" b="1" dirty="0">
              <a:solidFill>
                <a:schemeClr val="tx2"/>
              </a:solidFill>
            </a:endParaRPr>
          </a:p>
        </p:txBody>
      </p:sp>
    </p:spTree>
    <p:extLst>
      <p:ext uri="{BB962C8B-B14F-4D97-AF65-F5344CB8AC3E}">
        <p14:creationId xmlns:p14="http://schemas.microsoft.com/office/powerpoint/2010/main" val="19795177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1617-F5D1-2744-91BB-C2F5BDEE8CF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52EF7F0-8C69-F044-76E6-3427408C0915}"/>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25221599-1284-EA16-086F-D18B49FEF581}"/>
              </a:ext>
            </a:extLst>
          </p:cNvPr>
          <p:cNvSpPr txBox="1">
            <a:spLocks noChangeArrowheads="1"/>
          </p:cNvSpPr>
          <p:nvPr/>
        </p:nvSpPr>
        <p:spPr bwMode="auto">
          <a:xfrm>
            <a:off x="311265" y="952583"/>
            <a:ext cx="8533362" cy="256063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YOLOv11-N</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동일한 조건에서 비교한 결과</a:t>
            </a:r>
            <a:r>
              <a:rPr lang="en-US" altLang="ko-KR" sz="1400" kern="0" dirty="0">
                <a:solidFill>
                  <a:schemeClr val="tx1"/>
                </a:solidFill>
                <a:latin typeface="+mn-ea"/>
              </a:rPr>
              <a:t>, RT-DETR</a:t>
            </a:r>
            <a:r>
              <a:rPr lang="ko-KR" altLang="en-US" sz="1400" kern="0" dirty="0">
                <a:solidFill>
                  <a:schemeClr val="tx1"/>
                </a:solidFill>
                <a:latin typeface="+mn-ea"/>
              </a:rPr>
              <a:t>은 평가용 데이터셋에서 총 </a:t>
            </a:r>
            <a:r>
              <a:rPr lang="en-US" altLang="ko-KR" sz="1400" kern="0" dirty="0">
                <a:solidFill>
                  <a:schemeClr val="tx1"/>
                </a:solidFill>
                <a:latin typeface="+mn-ea"/>
              </a:rPr>
              <a:t>1,405</a:t>
            </a:r>
            <a:r>
              <a:rPr lang="ko-KR" altLang="en-US" sz="1400" kern="0" dirty="0">
                <a:solidFill>
                  <a:schemeClr val="tx1"/>
                </a:solidFill>
                <a:latin typeface="+mn-ea"/>
              </a:rPr>
              <a:t>개의 불량 데이터를 탐지하여</a:t>
            </a:r>
            <a:r>
              <a:rPr lang="en-US" altLang="ko-KR" sz="1400" kern="0" dirty="0">
                <a:solidFill>
                  <a:schemeClr val="tx1"/>
                </a:solidFill>
                <a:latin typeface="+mn-ea"/>
              </a:rPr>
              <a:t>, YOLOv11-N</a:t>
            </a:r>
            <a:r>
              <a:rPr lang="ko-KR" altLang="en-US" sz="1400" kern="0" dirty="0">
                <a:solidFill>
                  <a:schemeClr val="tx1"/>
                </a:solidFill>
                <a:latin typeface="+mn-ea"/>
              </a:rPr>
              <a:t>의 </a:t>
            </a:r>
            <a:r>
              <a:rPr lang="en-US" altLang="ko-KR" sz="1400" kern="0" dirty="0">
                <a:solidFill>
                  <a:schemeClr val="tx1"/>
                </a:solidFill>
                <a:latin typeface="+mn-ea"/>
              </a:rPr>
              <a:t>1,396</a:t>
            </a:r>
            <a:r>
              <a:rPr lang="ko-KR" altLang="en-US" sz="1400" kern="0" dirty="0">
                <a:solidFill>
                  <a:schemeClr val="tx1"/>
                </a:solidFill>
                <a:latin typeface="+mn-ea"/>
              </a:rPr>
              <a:t>건보다 소폭 높은 탐지 성능을 보임</a:t>
            </a:r>
            <a:r>
              <a:rPr lang="en-US" altLang="ko-KR" sz="1400" kern="0" dirty="0">
                <a:solidFill>
                  <a:schemeClr val="tx1"/>
                </a:solidFill>
                <a:latin typeface="+mn-ea"/>
              </a:rPr>
              <a:t>. </a:t>
            </a:r>
            <a:r>
              <a:rPr lang="ko-KR" altLang="en-US" sz="1400" kern="0" dirty="0">
                <a:solidFill>
                  <a:schemeClr val="tx1"/>
                </a:solidFill>
                <a:latin typeface="+mn-ea"/>
              </a:rPr>
              <a:t>이는 </a:t>
            </a:r>
            <a:r>
              <a:rPr lang="en-US" altLang="ko-KR" sz="1400" kern="0" dirty="0">
                <a:solidFill>
                  <a:schemeClr val="tx1"/>
                </a:solidFill>
                <a:latin typeface="+mn-ea"/>
              </a:rPr>
              <a:t>RT-DETR</a:t>
            </a:r>
            <a:r>
              <a:rPr lang="ko-KR" altLang="en-US" sz="1400" kern="0" dirty="0">
                <a:solidFill>
                  <a:schemeClr val="tx1"/>
                </a:solidFill>
                <a:latin typeface="+mn-ea"/>
              </a:rPr>
              <a:t>의 </a:t>
            </a:r>
            <a:r>
              <a:rPr lang="en-US" altLang="ko-KR" sz="1400" kern="0" dirty="0">
                <a:solidFill>
                  <a:schemeClr val="tx1"/>
                </a:solidFill>
                <a:latin typeface="+mn-ea"/>
              </a:rPr>
              <a:t>End-to-End </a:t>
            </a:r>
            <a:r>
              <a:rPr lang="ko-KR" altLang="en-US" sz="1400" kern="0" dirty="0">
                <a:solidFill>
                  <a:schemeClr val="tx1"/>
                </a:solidFill>
                <a:latin typeface="+mn-ea"/>
              </a:rPr>
              <a:t>구조 및 글로벌 </a:t>
            </a:r>
            <a:r>
              <a:rPr lang="en-US" altLang="ko-KR" sz="1400" kern="0" dirty="0">
                <a:solidFill>
                  <a:schemeClr val="tx1"/>
                </a:solidFill>
                <a:latin typeface="+mn-ea"/>
              </a:rPr>
              <a:t>attention </a:t>
            </a:r>
            <a:r>
              <a:rPr lang="ko-KR" altLang="en-US" sz="1400" kern="0" dirty="0">
                <a:solidFill>
                  <a:schemeClr val="tx1"/>
                </a:solidFill>
                <a:latin typeface="+mn-ea"/>
              </a:rPr>
              <a:t>기반 특성이 복잡한 불량 패턴에 보다 민감하게 반응할 수 있음을 보여줌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그러나 연산 시간 및 실시간성 측면에서는 경량화 구조를 가진 </a:t>
            </a:r>
            <a:r>
              <a:rPr lang="en-US" altLang="ko-KR" sz="1400" kern="0" dirty="0">
                <a:solidFill>
                  <a:schemeClr val="tx1"/>
                </a:solidFill>
                <a:latin typeface="+mn-ea"/>
                <a:ea typeface="+mn-ea"/>
              </a:rPr>
              <a:t>YOLOv11-N</a:t>
            </a:r>
            <a:r>
              <a:rPr lang="ko-KR" altLang="en-US" sz="1400" kern="0" dirty="0">
                <a:solidFill>
                  <a:schemeClr val="tx1"/>
                </a:solidFill>
                <a:latin typeface="+mn-ea"/>
                <a:ea typeface="+mn-ea"/>
              </a:rPr>
              <a:t>이 </a:t>
            </a:r>
            <a:r>
              <a:rPr lang="en-US" altLang="ko-KR" sz="1400" kern="0" dirty="0">
                <a:solidFill>
                  <a:schemeClr val="tx1"/>
                </a:solidFill>
                <a:latin typeface="+mn-ea"/>
                <a:ea typeface="+mn-ea"/>
              </a:rPr>
              <a:t>RT-DETR </a:t>
            </a:r>
            <a:r>
              <a:rPr lang="ko-KR" altLang="en-US" sz="1400" kern="0" dirty="0">
                <a:solidFill>
                  <a:schemeClr val="tx1"/>
                </a:solidFill>
                <a:latin typeface="+mn-ea"/>
                <a:ea typeface="+mn-ea"/>
              </a:rPr>
              <a:t>대비 압도적으로 우수하며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실시간 불량 검출이 요구되는 제조 환경에서 더 유리함</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C4CC6199-84DE-7E41-25B8-385639D461E5}"/>
              </a:ext>
            </a:extLst>
          </p:cNvPr>
          <p:cNvPicPr>
            <a:picLocks noChangeAspect="1"/>
          </p:cNvPicPr>
          <p:nvPr/>
        </p:nvPicPr>
        <p:blipFill>
          <a:blip r:embed="rId3"/>
          <a:stretch>
            <a:fillRect/>
          </a:stretch>
        </p:blipFill>
        <p:spPr>
          <a:xfrm>
            <a:off x="1692441" y="3609002"/>
            <a:ext cx="5759117" cy="1530017"/>
          </a:xfrm>
          <a:prstGeom prst="rect">
            <a:avLst/>
          </a:prstGeom>
        </p:spPr>
      </p:pic>
    </p:spTree>
    <p:extLst>
      <p:ext uri="{BB962C8B-B14F-4D97-AF65-F5344CB8AC3E}">
        <p14:creationId xmlns:p14="http://schemas.microsoft.com/office/powerpoint/2010/main" val="22647067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7465-12F6-6AA2-7815-0723301B829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4BAA419-C464-12DD-2DB4-88A66D70807C}"/>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B55CD76A-7CA3-9B80-7CEC-3E6155A4D02F}"/>
              </a:ext>
            </a:extLst>
          </p:cNvPr>
          <p:cNvSpPr txBox="1">
            <a:spLocks noChangeArrowheads="1"/>
          </p:cNvSpPr>
          <p:nvPr/>
        </p:nvSpPr>
        <p:spPr bwMode="auto">
          <a:xfrm>
            <a:off x="311265" y="952583"/>
            <a:ext cx="8533362" cy="17204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추가적으로</a:t>
            </a:r>
            <a:r>
              <a:rPr lang="en-US" altLang="ko-KR" sz="1400" kern="0" dirty="0">
                <a:solidFill>
                  <a:schemeClr val="tx1"/>
                </a:solidFill>
                <a:latin typeface="+mn-ea"/>
                <a:ea typeface="+mn-ea"/>
              </a:rPr>
              <a:t>, YOLOv11-N</a:t>
            </a:r>
            <a:r>
              <a:rPr lang="ko-KR" altLang="en-US" sz="1400" kern="0" dirty="0">
                <a:solidFill>
                  <a:schemeClr val="tx1"/>
                </a:solidFill>
                <a:latin typeface="+mn-ea"/>
                <a:ea typeface="+mn-ea"/>
              </a:rPr>
              <a:t>의 성능을 더욱 향상시키기 위해 데이터 증강 관련 </a:t>
            </a:r>
            <a:r>
              <a:rPr lang="ko-KR" altLang="en-US" sz="1400" kern="0" dirty="0" err="1">
                <a:solidFill>
                  <a:schemeClr val="tx1"/>
                </a:solidFill>
                <a:latin typeface="+mn-ea"/>
                <a:ea typeface="+mn-ea"/>
              </a:rPr>
              <a:t>하이퍼파라미터인</a:t>
            </a:r>
            <a:r>
              <a:rPr lang="ko-KR" altLang="en-US" sz="1400" kern="0" dirty="0">
                <a:solidFill>
                  <a:schemeClr val="tx1"/>
                </a:solidFill>
                <a:latin typeface="+mn-ea"/>
                <a:ea typeface="+mn-ea"/>
              </a:rPr>
              <a:t> </a:t>
            </a:r>
            <a:r>
              <a:rPr lang="en-US" altLang="ko-KR" sz="1400" kern="0" dirty="0">
                <a:solidFill>
                  <a:schemeClr val="tx1"/>
                </a:solidFill>
                <a:latin typeface="+mn-ea"/>
                <a:ea typeface="+mn-ea"/>
              </a:rPr>
              <a:t>degrees(</a:t>
            </a:r>
            <a:r>
              <a:rPr lang="ko-KR" altLang="en-US" sz="1400" kern="0" dirty="0">
                <a:solidFill>
                  <a:schemeClr val="tx1"/>
                </a:solidFill>
                <a:latin typeface="+mn-ea"/>
                <a:ea typeface="+mn-ea"/>
              </a:rPr>
              <a:t>회전 각도</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a:t>
            </a:r>
            <a:r>
              <a:rPr lang="ko-KR" altLang="en-US" sz="1400" kern="0" dirty="0">
                <a:solidFill>
                  <a:schemeClr val="tx1"/>
                </a:solidFill>
                <a:latin typeface="+mn-ea"/>
                <a:ea typeface="+mn-ea"/>
              </a:rPr>
              <a:t>상하 반전 확률</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a:t>
            </a:r>
            <a:r>
              <a:rPr lang="ko-KR" altLang="en-US" sz="1400" kern="0" dirty="0">
                <a:solidFill>
                  <a:schemeClr val="tx1"/>
                </a:solidFill>
                <a:latin typeface="+mn-ea"/>
                <a:ea typeface="+mn-ea"/>
              </a:rPr>
              <a:t>좌우 반전 확률</a:t>
            </a:r>
            <a:r>
              <a:rPr lang="en-US" altLang="ko-KR" sz="1400" kern="0" dirty="0">
                <a:solidFill>
                  <a:schemeClr val="tx1"/>
                </a:solidFill>
                <a:latin typeface="+mn-ea"/>
                <a:ea typeface="+mn-ea"/>
              </a:rPr>
              <a:t>)</a:t>
            </a:r>
            <a:r>
              <a:rPr lang="ko-KR" altLang="en-US" sz="1400" kern="0" dirty="0">
                <a:solidFill>
                  <a:schemeClr val="tx1"/>
                </a:solidFill>
                <a:latin typeface="+mn-ea"/>
                <a:ea typeface="+mn-ea"/>
              </a:rPr>
              <a:t>에 대한 튜닝을 실시함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 결과</a:t>
            </a:r>
            <a:r>
              <a:rPr lang="en-US" altLang="ko-KR" sz="1400" kern="0" dirty="0">
                <a:solidFill>
                  <a:schemeClr val="tx1"/>
                </a:solidFill>
                <a:latin typeface="+mn-ea"/>
                <a:ea typeface="+mn-ea"/>
              </a:rPr>
              <a:t>, degrees=0,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=0.0,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=0.2</a:t>
            </a:r>
            <a:r>
              <a:rPr lang="ko-KR" altLang="en-US" sz="1400" kern="0" dirty="0">
                <a:solidFill>
                  <a:schemeClr val="tx1"/>
                </a:solidFill>
                <a:latin typeface="+mn-ea"/>
                <a:ea typeface="+mn-ea"/>
              </a:rPr>
              <a:t>의 조합에서 </a:t>
            </a:r>
            <a:r>
              <a:rPr lang="en-US" altLang="ko-KR" sz="1400" kern="0" dirty="0">
                <a:solidFill>
                  <a:schemeClr val="tx1"/>
                </a:solidFill>
                <a:latin typeface="+mn-ea"/>
                <a:ea typeface="+mn-ea"/>
              </a:rPr>
              <a:t>RT-DETR</a:t>
            </a:r>
            <a:r>
              <a:rPr lang="ko-KR" altLang="en-US" sz="1400" kern="0" dirty="0">
                <a:solidFill>
                  <a:schemeClr val="tx1"/>
                </a:solidFill>
                <a:latin typeface="+mn-ea"/>
                <a:ea typeface="+mn-ea"/>
              </a:rPr>
              <a:t>과 비슷한 수준의 성능을 보임</a:t>
            </a:r>
            <a:endParaRPr lang="en-US" altLang="ko-KR" sz="1400" kern="0" dirty="0">
              <a:solidFill>
                <a:schemeClr val="tx1"/>
              </a:solidFill>
              <a:latin typeface="+mn-ea"/>
              <a:ea typeface="+mn-ea"/>
            </a:endParaRPr>
          </a:p>
        </p:txBody>
      </p:sp>
      <p:pic>
        <p:nvPicPr>
          <p:cNvPr id="4" name="그림 3">
            <a:extLst>
              <a:ext uri="{FF2B5EF4-FFF2-40B4-BE49-F238E27FC236}">
                <a16:creationId xmlns:a16="http://schemas.microsoft.com/office/drawing/2014/main" id="{0AEBA68D-BE1E-C17E-830C-310B7D02B24A}"/>
              </a:ext>
            </a:extLst>
          </p:cNvPr>
          <p:cNvPicPr>
            <a:picLocks noChangeAspect="1"/>
          </p:cNvPicPr>
          <p:nvPr/>
        </p:nvPicPr>
        <p:blipFill>
          <a:blip r:embed="rId3"/>
          <a:stretch>
            <a:fillRect/>
          </a:stretch>
        </p:blipFill>
        <p:spPr>
          <a:xfrm>
            <a:off x="2231974" y="2708992"/>
            <a:ext cx="4992478" cy="3422536"/>
          </a:xfrm>
          <a:prstGeom prst="rect">
            <a:avLst/>
          </a:prstGeom>
        </p:spPr>
      </p:pic>
      <p:sp>
        <p:nvSpPr>
          <p:cNvPr id="7" name="직사각형 6">
            <a:extLst>
              <a:ext uri="{FF2B5EF4-FFF2-40B4-BE49-F238E27FC236}">
                <a16:creationId xmlns:a16="http://schemas.microsoft.com/office/drawing/2014/main" id="{DAF2F67C-7211-5527-F718-B03AE85A735E}"/>
              </a:ext>
            </a:extLst>
          </p:cNvPr>
          <p:cNvSpPr/>
          <p:nvPr/>
        </p:nvSpPr>
        <p:spPr bwMode="auto">
          <a:xfrm>
            <a:off x="2231974" y="2919424"/>
            <a:ext cx="4992478" cy="23957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17787238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1420-263B-B8AB-0293-79BF8C601EE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C9962EF-93F7-3BAC-8093-08F3A73FFF52}"/>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58AB286F-ED58-A657-248C-4024D94DC48E}"/>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4" name="그림 3">
            <a:extLst>
              <a:ext uri="{FF2B5EF4-FFF2-40B4-BE49-F238E27FC236}">
                <a16:creationId xmlns:a16="http://schemas.microsoft.com/office/drawing/2014/main" id="{E1D268E8-1B7B-11B1-6BFD-EE6E8B8EAD8A}"/>
              </a:ext>
            </a:extLst>
          </p:cNvPr>
          <p:cNvPicPr>
            <a:picLocks noChangeAspect="1"/>
          </p:cNvPicPr>
          <p:nvPr/>
        </p:nvPicPr>
        <p:blipFill>
          <a:blip r:embed="rId3"/>
          <a:stretch>
            <a:fillRect/>
          </a:stretch>
        </p:blipFill>
        <p:spPr>
          <a:xfrm>
            <a:off x="2321975" y="1718981"/>
            <a:ext cx="4320048" cy="4524605"/>
          </a:xfrm>
          <a:prstGeom prst="rect">
            <a:avLst/>
          </a:prstGeom>
        </p:spPr>
      </p:pic>
    </p:spTree>
    <p:extLst>
      <p:ext uri="{BB962C8B-B14F-4D97-AF65-F5344CB8AC3E}">
        <p14:creationId xmlns:p14="http://schemas.microsoft.com/office/powerpoint/2010/main" val="19092772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한계점</a:t>
            </a:r>
            <a:r>
              <a:rPr lang="en-US" altLang="ko-KR" dirty="0"/>
              <a:t> </a:t>
            </a:r>
            <a:r>
              <a:rPr lang="ko-KR" altLang="en-US" dirty="0"/>
              <a:t>및 토론 </a:t>
            </a:r>
            <a:r>
              <a:rPr lang="en-US" altLang="ko-KR" dirty="0"/>
              <a:t>(Limitations &amp; Discussions)</a:t>
            </a:r>
            <a:endParaRPr lang="ko-KR" altLang="en-US" dirty="0"/>
          </a:p>
        </p:txBody>
      </p:sp>
      <p:sp>
        <p:nvSpPr>
          <p:cNvPr id="4" name="Rectangle 3">
            <a:extLst>
              <a:ext uri="{FF2B5EF4-FFF2-40B4-BE49-F238E27FC236}">
                <a16:creationId xmlns:a16="http://schemas.microsoft.com/office/drawing/2014/main" id="{73585FF2-5684-0EF4-F27D-4FFBD901BE6F}"/>
              </a:ext>
            </a:extLst>
          </p:cNvPr>
          <p:cNvSpPr txBox="1">
            <a:spLocks noChangeArrowheads="1"/>
          </p:cNvSpPr>
          <p:nvPr/>
        </p:nvSpPr>
        <p:spPr bwMode="auto">
          <a:xfrm>
            <a:off x="311265" y="952583"/>
            <a:ext cx="8533362" cy="52584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결론</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본 연구는 </a:t>
            </a:r>
            <a:r>
              <a:rPr lang="en-US" altLang="ko-KR" sz="1600" kern="0" dirty="0">
                <a:solidFill>
                  <a:schemeClr val="tx1"/>
                </a:solidFill>
                <a:latin typeface="+mn-ea"/>
              </a:rPr>
              <a:t>SMT(Surface Mount Technology) </a:t>
            </a:r>
            <a:r>
              <a:rPr lang="ko-KR" altLang="en-US" sz="1600" kern="0" dirty="0">
                <a:solidFill>
                  <a:schemeClr val="tx1"/>
                </a:solidFill>
                <a:latin typeface="+mn-ea"/>
              </a:rPr>
              <a:t>공정에서 발생하는 주요 불량을 검출하기 위해 </a:t>
            </a:r>
            <a:r>
              <a:rPr lang="en-US" altLang="ko-KR" sz="1600" kern="0" dirty="0">
                <a:solidFill>
                  <a:schemeClr val="tx1"/>
                </a:solidFill>
                <a:latin typeface="+mn-ea"/>
              </a:rPr>
              <a:t>YOLOv11 </a:t>
            </a:r>
            <a:r>
              <a:rPr lang="ko-KR" altLang="en-US" sz="1600" kern="0" dirty="0">
                <a:solidFill>
                  <a:schemeClr val="tx1"/>
                </a:solidFill>
                <a:latin typeface="+mn-ea"/>
              </a:rPr>
              <a:t>딥러닝 모델을 구현하고 </a:t>
            </a:r>
            <a:r>
              <a:rPr lang="en-US" altLang="ko-KR" sz="1600" kern="0" dirty="0">
                <a:solidFill>
                  <a:schemeClr val="tx1"/>
                </a:solidFill>
                <a:latin typeface="+mn-ea"/>
              </a:rPr>
              <a:t>RT-DETR </a:t>
            </a:r>
            <a:r>
              <a:rPr lang="ko-KR" altLang="en-US" sz="1600" kern="0" dirty="0">
                <a:solidFill>
                  <a:schemeClr val="tx1"/>
                </a:solidFill>
                <a:latin typeface="+mn-ea"/>
              </a:rPr>
              <a:t>모델과 비교 평가하였음</a:t>
            </a:r>
            <a:endParaRPr lang="en-US" altLang="ko-KR" sz="1600" kern="0" dirty="0">
              <a:solidFill>
                <a:schemeClr val="tx1"/>
              </a:solidFill>
              <a:latin typeface="+mn-ea"/>
            </a:endParaRP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1</a:t>
            </a:r>
            <a:r>
              <a:rPr lang="ko-KR" altLang="en-US" sz="1600" kern="0" dirty="0">
                <a:solidFill>
                  <a:schemeClr val="tx1"/>
                </a:solidFill>
                <a:latin typeface="+mn-ea"/>
              </a:rPr>
              <a:t>차 실험에서는 </a:t>
            </a:r>
            <a:r>
              <a:rPr lang="en-US" altLang="ko-KR" sz="1600" kern="0" dirty="0">
                <a:solidFill>
                  <a:schemeClr val="tx1"/>
                </a:solidFill>
                <a:latin typeface="+mn-ea"/>
              </a:rPr>
              <a:t>YOLOv11</a:t>
            </a:r>
            <a:r>
              <a:rPr lang="ko-KR" altLang="en-US" sz="1600" kern="0" dirty="0">
                <a:solidFill>
                  <a:schemeClr val="tx1"/>
                </a:solidFill>
                <a:latin typeface="+mn-ea"/>
              </a:rPr>
              <a:t>의 다섯 가지 버전</a:t>
            </a:r>
            <a:r>
              <a:rPr lang="en-US" altLang="ko-KR" sz="1600" kern="0" dirty="0">
                <a:solidFill>
                  <a:schemeClr val="tx1"/>
                </a:solidFill>
                <a:latin typeface="+mn-ea"/>
              </a:rPr>
              <a:t>(N, S, M, L, X)</a:t>
            </a:r>
            <a:r>
              <a:rPr lang="ko-KR" altLang="en-US" sz="1600" kern="0" dirty="0">
                <a:solidFill>
                  <a:schemeClr val="tx1"/>
                </a:solidFill>
                <a:latin typeface="+mn-ea"/>
              </a:rPr>
              <a:t>을 동일 조건 하에 학습 및 평가함</a:t>
            </a:r>
            <a:r>
              <a:rPr lang="en-US" altLang="ko-KR" sz="1600" kern="0" dirty="0">
                <a:solidFill>
                  <a:schemeClr val="tx1"/>
                </a:solidFill>
                <a:latin typeface="+mn-ea"/>
              </a:rPr>
              <a:t>. YOLOv11-N</a:t>
            </a:r>
            <a:r>
              <a:rPr lang="ko-KR" altLang="en-US" sz="1600" kern="0" dirty="0">
                <a:solidFill>
                  <a:schemeClr val="tx1"/>
                </a:solidFill>
                <a:latin typeface="+mn-ea"/>
              </a:rPr>
              <a:t>이 가장 높은 성능을 보여 기준 모델로 채택</a:t>
            </a:r>
            <a:endParaRPr lang="en-US" altLang="ko-KR" sz="1600" kern="0" dirty="0">
              <a:solidFill>
                <a:schemeClr val="tx1"/>
              </a:solidFill>
              <a:latin typeface="+mn-ea"/>
            </a:endParaRP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2</a:t>
            </a:r>
            <a:r>
              <a:rPr lang="ko-KR" altLang="en-US" sz="1600" kern="0" dirty="0">
                <a:solidFill>
                  <a:schemeClr val="tx1"/>
                </a:solidFill>
                <a:latin typeface="+mn-ea"/>
              </a:rPr>
              <a:t>차 실험에서는 </a:t>
            </a:r>
            <a:r>
              <a:rPr lang="en-US" altLang="ko-KR" sz="1600" kern="0" dirty="0">
                <a:solidFill>
                  <a:schemeClr val="tx1"/>
                </a:solidFill>
                <a:latin typeface="+mn-ea"/>
              </a:rPr>
              <a:t>YOLOv11-N</a:t>
            </a:r>
            <a:r>
              <a:rPr lang="ko-KR" altLang="en-US" sz="1600" kern="0" dirty="0">
                <a:solidFill>
                  <a:schemeClr val="tx1"/>
                </a:solidFill>
                <a:latin typeface="+mn-ea"/>
              </a:rPr>
              <a:t>과 </a:t>
            </a:r>
            <a:r>
              <a:rPr lang="en-US" altLang="ko-KR" sz="1600" kern="0" dirty="0">
                <a:solidFill>
                  <a:schemeClr val="tx1"/>
                </a:solidFill>
                <a:latin typeface="+mn-ea"/>
              </a:rPr>
              <a:t>RT-DETR</a:t>
            </a:r>
            <a:r>
              <a:rPr lang="ko-KR" altLang="en-US" sz="1600" kern="0" dirty="0">
                <a:solidFill>
                  <a:schemeClr val="tx1"/>
                </a:solidFill>
                <a:latin typeface="+mn-ea"/>
              </a:rPr>
              <a:t>을 비교하였고</a:t>
            </a:r>
            <a:r>
              <a:rPr lang="en-US" altLang="ko-KR" sz="1600" kern="0" dirty="0">
                <a:solidFill>
                  <a:schemeClr val="tx1"/>
                </a:solidFill>
                <a:latin typeface="+mn-ea"/>
              </a:rPr>
              <a:t>, RT-DETR</a:t>
            </a:r>
            <a:r>
              <a:rPr lang="ko-KR" altLang="en-US" sz="1600" kern="0" dirty="0">
                <a:solidFill>
                  <a:schemeClr val="tx1"/>
                </a:solidFill>
                <a:latin typeface="+mn-ea"/>
              </a:rPr>
              <a:t>의 불량 검출 성능이 </a:t>
            </a:r>
            <a:r>
              <a:rPr lang="en-US" altLang="ko-KR" sz="1600" kern="0" dirty="0">
                <a:solidFill>
                  <a:schemeClr val="tx1"/>
                </a:solidFill>
                <a:latin typeface="+mn-ea"/>
              </a:rPr>
              <a:t>96.4%</a:t>
            </a:r>
            <a:r>
              <a:rPr lang="ko-KR" altLang="en-US" sz="1600" kern="0" dirty="0">
                <a:solidFill>
                  <a:schemeClr val="tx1"/>
                </a:solidFill>
                <a:latin typeface="+mn-ea"/>
              </a:rPr>
              <a:t>로</a:t>
            </a:r>
            <a:r>
              <a:rPr lang="en-US" altLang="ko-KR" sz="1600" kern="0" dirty="0">
                <a:solidFill>
                  <a:schemeClr val="tx1"/>
                </a:solidFill>
                <a:latin typeface="+mn-ea"/>
              </a:rPr>
              <a:t>, 95.7%</a:t>
            </a:r>
            <a:r>
              <a:rPr lang="ko-KR" altLang="en-US" sz="1600" kern="0" dirty="0">
                <a:solidFill>
                  <a:schemeClr val="tx1"/>
                </a:solidFill>
                <a:latin typeface="+mn-ea"/>
              </a:rPr>
              <a:t>인 </a:t>
            </a:r>
            <a:r>
              <a:rPr lang="en-US" altLang="ko-KR" sz="1600" kern="0" dirty="0">
                <a:solidFill>
                  <a:schemeClr val="tx1"/>
                </a:solidFill>
                <a:latin typeface="+mn-ea"/>
              </a:rPr>
              <a:t>YOLOv11-N</a:t>
            </a:r>
            <a:r>
              <a:rPr lang="ko-KR" altLang="en-US" sz="1600" kern="0" dirty="0">
                <a:solidFill>
                  <a:schemeClr val="tx1"/>
                </a:solidFill>
                <a:latin typeface="+mn-ea"/>
              </a:rPr>
              <a:t>의 보다 </a:t>
            </a:r>
            <a:r>
              <a:rPr lang="en-US" altLang="ko-KR" sz="1600" kern="0" dirty="0">
                <a:solidFill>
                  <a:schemeClr val="tx1"/>
                </a:solidFill>
                <a:latin typeface="+mn-ea"/>
              </a:rPr>
              <a:t>0.7pp </a:t>
            </a:r>
            <a:r>
              <a:rPr lang="ko-KR" altLang="en-US" sz="1600" kern="0" dirty="0">
                <a:solidFill>
                  <a:schemeClr val="tx1"/>
                </a:solidFill>
                <a:latin typeface="+mn-ea"/>
              </a:rPr>
              <a:t>높았음</a:t>
            </a:r>
            <a:endParaRPr lang="en-US" altLang="ko-KR" sz="1600" kern="0" dirty="0">
              <a:solidFill>
                <a:schemeClr val="tx1"/>
              </a:solidFill>
              <a:latin typeface="+mn-ea"/>
            </a:endParaRP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그러나</a:t>
            </a:r>
            <a:r>
              <a:rPr lang="en-US" altLang="ko-KR" sz="1600" kern="0" dirty="0">
                <a:solidFill>
                  <a:schemeClr val="tx1"/>
                </a:solidFill>
                <a:latin typeface="+mn-ea"/>
              </a:rPr>
              <a:t>, YOLOv11-N</a:t>
            </a:r>
            <a:r>
              <a:rPr lang="ko-KR" altLang="en-US" sz="1600" kern="0" dirty="0">
                <a:solidFill>
                  <a:schemeClr val="tx1"/>
                </a:solidFill>
                <a:latin typeface="+mn-ea"/>
              </a:rPr>
              <a:t>의 튜닝 후 </a:t>
            </a:r>
            <a:r>
              <a:rPr lang="en-US" altLang="ko-KR" sz="1600" kern="0" dirty="0">
                <a:solidFill>
                  <a:schemeClr val="tx1"/>
                </a:solidFill>
                <a:latin typeface="+mn-ea"/>
              </a:rPr>
              <a:t>0.2pp </a:t>
            </a:r>
            <a:r>
              <a:rPr lang="ko-KR" altLang="en-US" sz="1600" kern="0" dirty="0">
                <a:solidFill>
                  <a:schemeClr val="tx1"/>
                </a:solidFill>
                <a:latin typeface="+mn-ea"/>
              </a:rPr>
              <a:t>차이까지 좁혀졌으며</a:t>
            </a:r>
            <a:r>
              <a:rPr lang="en-US" altLang="ko-KR" sz="1600" kern="0" dirty="0">
                <a:solidFill>
                  <a:schemeClr val="tx1"/>
                </a:solidFill>
                <a:latin typeface="+mn-ea"/>
              </a:rPr>
              <a:t>, </a:t>
            </a:r>
            <a:r>
              <a:rPr lang="ko-KR" altLang="en-US" sz="1600" kern="0" dirty="0">
                <a:solidFill>
                  <a:schemeClr val="tx1"/>
                </a:solidFill>
                <a:latin typeface="+mn-ea"/>
              </a:rPr>
              <a:t>연산 시간과 실시간성 측면에서는 </a:t>
            </a:r>
            <a:r>
              <a:rPr lang="en-US" altLang="ko-KR" sz="1600" kern="0" dirty="0">
                <a:solidFill>
                  <a:schemeClr val="tx1"/>
                </a:solidFill>
                <a:latin typeface="+mn-ea"/>
              </a:rPr>
              <a:t>YOLOv11-N</a:t>
            </a:r>
            <a:r>
              <a:rPr lang="ko-KR" altLang="en-US" sz="1600" kern="0" dirty="0">
                <a:solidFill>
                  <a:schemeClr val="tx1"/>
                </a:solidFill>
                <a:latin typeface="+mn-ea"/>
              </a:rPr>
              <a:t>이 </a:t>
            </a:r>
            <a:r>
              <a:rPr lang="en-US" altLang="ko-KR" sz="1600" kern="0" dirty="0">
                <a:solidFill>
                  <a:schemeClr val="tx1"/>
                </a:solidFill>
                <a:latin typeface="+mn-ea"/>
              </a:rPr>
              <a:t>GFLOPs </a:t>
            </a:r>
            <a:r>
              <a:rPr lang="ko-KR" altLang="en-US" sz="1600" kern="0" dirty="0">
                <a:solidFill>
                  <a:schemeClr val="tx1"/>
                </a:solidFill>
                <a:latin typeface="+mn-ea"/>
              </a:rPr>
              <a:t>기준 </a:t>
            </a:r>
            <a:r>
              <a:rPr lang="en-US" altLang="ko-KR" sz="1600" kern="0" dirty="0">
                <a:solidFill>
                  <a:schemeClr val="tx1"/>
                </a:solidFill>
                <a:latin typeface="+mn-ea"/>
              </a:rPr>
              <a:t>6.3</a:t>
            </a:r>
            <a:r>
              <a:rPr lang="ko-KR" altLang="en-US" sz="1600" kern="0" dirty="0">
                <a:solidFill>
                  <a:schemeClr val="tx1"/>
                </a:solidFill>
                <a:latin typeface="+mn-ea"/>
              </a:rPr>
              <a:t>으로 </a:t>
            </a:r>
            <a:r>
              <a:rPr lang="en-US" altLang="ko-KR" sz="1600" kern="0" dirty="0">
                <a:solidFill>
                  <a:schemeClr val="tx1"/>
                </a:solidFill>
                <a:latin typeface="+mn-ea"/>
              </a:rPr>
              <a:t>103.5</a:t>
            </a:r>
            <a:r>
              <a:rPr lang="ko-KR" altLang="en-US" sz="1600" kern="0" dirty="0">
                <a:solidFill>
                  <a:schemeClr val="tx1"/>
                </a:solidFill>
                <a:latin typeface="+mn-ea"/>
              </a:rPr>
              <a:t>인 </a:t>
            </a:r>
            <a:r>
              <a:rPr lang="en-US" altLang="ko-KR" sz="1600" kern="0" dirty="0">
                <a:solidFill>
                  <a:schemeClr val="tx1"/>
                </a:solidFill>
                <a:latin typeface="+mn-ea"/>
              </a:rPr>
              <a:t>RT-DETR</a:t>
            </a:r>
            <a:r>
              <a:rPr lang="ko-KR" altLang="en-US" sz="1600" kern="0" dirty="0">
                <a:solidFill>
                  <a:schemeClr val="tx1"/>
                </a:solidFill>
                <a:latin typeface="+mn-ea"/>
              </a:rPr>
              <a:t>에 비해 더 효율적인 모델임</a:t>
            </a: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이는 </a:t>
            </a:r>
            <a:r>
              <a:rPr lang="en-US" altLang="ko-KR" sz="1600" kern="0" dirty="0">
                <a:solidFill>
                  <a:schemeClr val="tx1"/>
                </a:solidFill>
                <a:latin typeface="+mn-ea"/>
              </a:rPr>
              <a:t>YOLOv11-N</a:t>
            </a:r>
            <a:r>
              <a:rPr lang="ko-KR" altLang="en-US" sz="1600" kern="0" dirty="0">
                <a:solidFill>
                  <a:schemeClr val="tx1"/>
                </a:solidFill>
                <a:latin typeface="+mn-ea"/>
              </a:rPr>
              <a:t>이 경량 구조임에도 적절한 증강으로 고성능 모델과 대등한 수준의 검출 성능을 확보할 수 있음을 의미하며</a:t>
            </a:r>
            <a:r>
              <a:rPr lang="en-US" altLang="ko-KR" sz="1600" kern="0" dirty="0">
                <a:solidFill>
                  <a:schemeClr val="tx1"/>
                </a:solidFill>
                <a:latin typeface="+mn-ea"/>
              </a:rPr>
              <a:t>, </a:t>
            </a:r>
            <a:r>
              <a:rPr lang="ko-KR" altLang="en-US" sz="1600" kern="0" dirty="0">
                <a:solidFill>
                  <a:schemeClr val="tx1"/>
                </a:solidFill>
                <a:latin typeface="+mn-ea"/>
              </a:rPr>
              <a:t>실용성과 효율성 측면에서 매우 경쟁력 있는 모델임을 입증하였음</a:t>
            </a:r>
          </a:p>
        </p:txBody>
      </p:sp>
    </p:spTree>
    <p:extLst>
      <p:ext uri="{BB962C8B-B14F-4D97-AF65-F5344CB8AC3E}">
        <p14:creationId xmlns:p14="http://schemas.microsoft.com/office/powerpoint/2010/main" val="294200992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향후 연구 방향</a:t>
            </a:r>
          </a:p>
        </p:txBody>
      </p:sp>
      <p:sp>
        <p:nvSpPr>
          <p:cNvPr id="4" name="Rectangle 3">
            <a:extLst>
              <a:ext uri="{FF2B5EF4-FFF2-40B4-BE49-F238E27FC236}">
                <a16:creationId xmlns:a16="http://schemas.microsoft.com/office/drawing/2014/main" id="{15BCB125-A2DA-A0C8-0487-2C66974A26A2}"/>
              </a:ext>
            </a:extLst>
          </p:cNvPr>
          <p:cNvSpPr txBox="1">
            <a:spLocks noChangeArrowheads="1"/>
          </p:cNvSpPr>
          <p:nvPr/>
        </p:nvSpPr>
        <p:spPr bwMode="auto">
          <a:xfrm>
            <a:off x="311265" y="952583"/>
            <a:ext cx="8533362" cy="359476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실제 </a:t>
            </a:r>
            <a:r>
              <a:rPr lang="en-US" altLang="ko-KR" sz="1600" kern="0" dirty="0">
                <a:solidFill>
                  <a:schemeClr val="tx1"/>
                </a:solidFill>
                <a:latin typeface="+mn-ea"/>
              </a:rPr>
              <a:t>SMT </a:t>
            </a:r>
            <a:r>
              <a:rPr lang="ko-KR" altLang="en-US" sz="1600" kern="0" dirty="0">
                <a:solidFill>
                  <a:schemeClr val="tx1"/>
                </a:solidFill>
                <a:latin typeface="+mn-ea"/>
              </a:rPr>
              <a:t>생산 라인 적용</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모델을 실제 </a:t>
            </a:r>
            <a:r>
              <a:rPr lang="en-US" altLang="ko-KR" sz="1400" kern="0" dirty="0">
                <a:solidFill>
                  <a:schemeClr val="tx1"/>
                </a:solidFill>
                <a:latin typeface="+mn-ea"/>
              </a:rPr>
              <a:t>SMT </a:t>
            </a:r>
            <a:r>
              <a:rPr lang="ko-KR" altLang="en-US" sz="1400" kern="0" dirty="0">
                <a:solidFill>
                  <a:schemeClr val="tx1"/>
                </a:solidFill>
                <a:latin typeface="+mn-ea"/>
              </a:rPr>
              <a:t>생산 라인에 적용하여</a:t>
            </a:r>
            <a:r>
              <a:rPr lang="en-US" altLang="ko-KR" sz="1400" kern="0" dirty="0">
                <a:solidFill>
                  <a:schemeClr val="tx1"/>
                </a:solidFill>
                <a:latin typeface="+mn-ea"/>
              </a:rPr>
              <a:t>, </a:t>
            </a:r>
            <a:r>
              <a:rPr lang="ko-KR" altLang="en-US" sz="1400" kern="0" dirty="0">
                <a:solidFill>
                  <a:schemeClr val="tx1"/>
                </a:solidFill>
                <a:latin typeface="+mn-ea"/>
              </a:rPr>
              <a:t>기존 </a:t>
            </a:r>
            <a:r>
              <a:rPr lang="en-US" altLang="ko-KR" sz="1400" kern="0" dirty="0">
                <a:solidFill>
                  <a:schemeClr val="tx1"/>
                </a:solidFill>
                <a:latin typeface="+mn-ea"/>
              </a:rPr>
              <a:t>AOI(Automated Optical Inspection) </a:t>
            </a:r>
            <a:r>
              <a:rPr lang="ko-KR" altLang="en-US" sz="1400" kern="0" dirty="0">
                <a:solidFill>
                  <a:schemeClr val="tx1"/>
                </a:solidFill>
                <a:latin typeface="+mn-ea"/>
              </a:rPr>
              <a:t>장비를 대체하거나 보완하는 실시간 불량 검출 시스템으로의 활용 가능성을 검증할 필요가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이를 위해 실시간 영상 수집 시스템 구축</a:t>
            </a:r>
            <a:r>
              <a:rPr lang="en-US" altLang="ko-KR" sz="1400" kern="0" dirty="0">
                <a:solidFill>
                  <a:schemeClr val="tx1"/>
                </a:solidFill>
                <a:latin typeface="+mn-ea"/>
              </a:rPr>
              <a:t>, </a:t>
            </a:r>
            <a:r>
              <a:rPr lang="ko-KR" altLang="en-US" sz="1400" kern="0" dirty="0">
                <a:solidFill>
                  <a:schemeClr val="tx1"/>
                </a:solidFill>
                <a:latin typeface="+mn-ea"/>
              </a:rPr>
              <a:t>산업용 카메라 및 조명 환경에의 적응성 확인</a:t>
            </a:r>
            <a:r>
              <a:rPr lang="en-US" altLang="ko-KR" sz="1400" kern="0" dirty="0">
                <a:solidFill>
                  <a:schemeClr val="tx1"/>
                </a:solidFill>
                <a:latin typeface="+mn-ea"/>
              </a:rPr>
              <a:t>, </a:t>
            </a:r>
            <a:r>
              <a:rPr lang="ko-KR" altLang="en-US" sz="1400" kern="0" dirty="0">
                <a:solidFill>
                  <a:schemeClr val="tx1"/>
                </a:solidFill>
                <a:latin typeface="+mn-ea"/>
              </a:rPr>
              <a:t>공정 속도에 부합하는 검출 속도 확보 등의 기술적 요건을 충족시켜야 하며</a:t>
            </a:r>
            <a:r>
              <a:rPr lang="en-US" altLang="ko-KR" sz="1400" kern="0" dirty="0">
                <a:solidFill>
                  <a:schemeClr val="tx1"/>
                </a:solidFill>
                <a:latin typeface="+mn-ea"/>
              </a:rPr>
              <a:t>, </a:t>
            </a:r>
            <a:r>
              <a:rPr lang="ko-KR" altLang="en-US" sz="1400" kern="0" dirty="0">
                <a:solidFill>
                  <a:schemeClr val="tx1"/>
                </a:solidFill>
                <a:latin typeface="+mn-ea"/>
              </a:rPr>
              <a:t>특히 </a:t>
            </a:r>
            <a:r>
              <a:rPr lang="en-US" altLang="ko-KR" sz="1400" kern="0" dirty="0">
                <a:solidFill>
                  <a:schemeClr val="tx1"/>
                </a:solidFill>
                <a:latin typeface="+mn-ea"/>
              </a:rPr>
              <a:t>AOI </a:t>
            </a:r>
            <a:r>
              <a:rPr lang="ko-KR" altLang="en-US" sz="1400" kern="0" dirty="0">
                <a:solidFill>
                  <a:schemeClr val="tx1"/>
                </a:solidFill>
                <a:latin typeface="+mn-ea"/>
              </a:rPr>
              <a:t>결과와의 비교 평가를 통해 본 모델의 현장 적용 적합성을 정량적으로 입증하는 후속 연구가 필요</a:t>
            </a:r>
            <a:endParaRPr lang="en-US" altLang="ko-KR" sz="14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Confusion Matrix</a:t>
            </a:r>
            <a:r>
              <a:rPr lang="ko-KR" altLang="en-US" sz="1400" kern="0" dirty="0">
                <a:solidFill>
                  <a:schemeClr val="tx1"/>
                </a:solidFill>
                <a:latin typeface="+mn-ea"/>
              </a:rPr>
              <a:t>의 분석 결과</a:t>
            </a:r>
            <a:r>
              <a:rPr lang="en-US" altLang="ko-KR" sz="1400" kern="0" dirty="0">
                <a:solidFill>
                  <a:schemeClr val="tx1"/>
                </a:solidFill>
                <a:latin typeface="+mn-ea"/>
              </a:rPr>
              <a:t>, RT-DETR </a:t>
            </a:r>
            <a:r>
              <a:rPr lang="ko-KR" altLang="en-US" sz="1400" kern="0" dirty="0">
                <a:solidFill>
                  <a:schemeClr val="tx1"/>
                </a:solidFill>
                <a:latin typeface="+mn-ea"/>
              </a:rPr>
              <a:t>및 </a:t>
            </a:r>
            <a:r>
              <a:rPr lang="en-US" altLang="ko-KR" sz="1400" kern="0" dirty="0">
                <a:solidFill>
                  <a:schemeClr val="tx1"/>
                </a:solidFill>
                <a:latin typeface="+mn-ea"/>
              </a:rPr>
              <a:t>YOLOv11-N </a:t>
            </a:r>
            <a:r>
              <a:rPr lang="ko-KR" altLang="en-US" sz="1400" kern="0" dirty="0">
                <a:solidFill>
                  <a:schemeClr val="tx1"/>
                </a:solidFill>
                <a:latin typeface="+mn-ea"/>
              </a:rPr>
              <a:t>모두 일부 클래스에서 아래와 같이 유사 불량 유형 간 </a:t>
            </a:r>
            <a:r>
              <a:rPr lang="ko-KR" altLang="en-US" sz="1400" kern="0" dirty="0" err="1">
                <a:solidFill>
                  <a:schemeClr val="tx1"/>
                </a:solidFill>
                <a:latin typeface="+mn-ea"/>
              </a:rPr>
              <a:t>오탐지</a:t>
            </a:r>
            <a:r>
              <a:rPr lang="ko-KR" altLang="en-US" sz="1400" kern="0" dirty="0">
                <a:solidFill>
                  <a:schemeClr val="tx1"/>
                </a:solidFill>
                <a:latin typeface="+mn-ea"/>
              </a:rPr>
              <a:t> 현상이 발견되었음</a:t>
            </a:r>
            <a:r>
              <a:rPr lang="en-US" altLang="ko-KR" sz="1400" kern="0" dirty="0">
                <a:solidFill>
                  <a:schemeClr val="tx1"/>
                </a:solidFill>
                <a:latin typeface="+mn-ea"/>
              </a:rPr>
              <a:t>. </a:t>
            </a:r>
            <a:r>
              <a:rPr lang="ko-KR" altLang="en-US" sz="1400" kern="0" dirty="0">
                <a:solidFill>
                  <a:schemeClr val="tx1"/>
                </a:solidFill>
                <a:latin typeface="+mn-ea"/>
              </a:rPr>
              <a:t>이러한 문제를 해결하기 위해 후처리 기반 분류 보정</a:t>
            </a:r>
            <a:r>
              <a:rPr lang="en-US" altLang="ko-KR" sz="1400" kern="0" dirty="0">
                <a:solidFill>
                  <a:schemeClr val="tx1"/>
                </a:solidFill>
                <a:latin typeface="+mn-ea"/>
              </a:rPr>
              <a:t>, </a:t>
            </a:r>
            <a:r>
              <a:rPr lang="ko-KR" altLang="en-US" sz="1400" kern="0" dirty="0">
                <a:solidFill>
                  <a:schemeClr val="tx1"/>
                </a:solidFill>
                <a:latin typeface="+mn-ea"/>
              </a:rPr>
              <a:t>불량 유형별 주석 기준 강화</a:t>
            </a:r>
            <a:r>
              <a:rPr lang="en-US" altLang="ko-KR" sz="1400" kern="0" dirty="0">
                <a:solidFill>
                  <a:schemeClr val="tx1"/>
                </a:solidFill>
                <a:latin typeface="+mn-ea"/>
              </a:rPr>
              <a:t>, </a:t>
            </a:r>
            <a:r>
              <a:rPr lang="ko-KR" altLang="en-US" sz="1400" kern="0" dirty="0">
                <a:solidFill>
                  <a:schemeClr val="tx1"/>
                </a:solidFill>
                <a:latin typeface="+mn-ea"/>
              </a:rPr>
              <a:t>또는 다단계 검출 구조</a:t>
            </a:r>
            <a:r>
              <a:rPr lang="en-US" altLang="ko-KR" sz="1400" kern="0" dirty="0">
                <a:solidFill>
                  <a:schemeClr val="tx1"/>
                </a:solidFill>
                <a:latin typeface="+mn-ea"/>
              </a:rPr>
              <a:t>(Cascade Model) </a:t>
            </a:r>
            <a:r>
              <a:rPr lang="ko-KR" altLang="en-US" sz="1400" kern="0" dirty="0">
                <a:solidFill>
                  <a:schemeClr val="tx1"/>
                </a:solidFill>
                <a:latin typeface="+mn-ea"/>
              </a:rPr>
              <a:t>등이 도입될 수 있</a:t>
            </a:r>
            <a:r>
              <a:rPr lang="ko-KR" altLang="en-US" sz="1400" kern="0" dirty="0">
                <a:solidFill>
                  <a:schemeClr val="tx1"/>
                </a:solidFill>
                <a:latin typeface="+mn-ea"/>
                <a:ea typeface="+mn-ea"/>
              </a:rPr>
              <a:t>음</a:t>
            </a:r>
            <a:endParaRPr lang="en-US" altLang="ko-KR" sz="1400" kern="0" dirty="0">
              <a:solidFill>
                <a:schemeClr val="tx1"/>
              </a:solidFill>
              <a:latin typeface="+mn-ea"/>
            </a:endParaRPr>
          </a:p>
        </p:txBody>
      </p:sp>
      <p:pic>
        <p:nvPicPr>
          <p:cNvPr id="5" name="그림 4">
            <a:extLst>
              <a:ext uri="{FF2B5EF4-FFF2-40B4-BE49-F238E27FC236}">
                <a16:creationId xmlns:a16="http://schemas.microsoft.com/office/drawing/2014/main" id="{39B09994-1DC2-573C-F4D5-72A8E5CEC500}"/>
              </a:ext>
            </a:extLst>
          </p:cNvPr>
          <p:cNvPicPr>
            <a:picLocks noChangeAspect="1"/>
          </p:cNvPicPr>
          <p:nvPr/>
        </p:nvPicPr>
        <p:blipFill>
          <a:blip r:embed="rId3"/>
          <a:srcRect t="12512" b="27915"/>
          <a:stretch>
            <a:fillRect/>
          </a:stretch>
        </p:blipFill>
        <p:spPr>
          <a:xfrm>
            <a:off x="3311986" y="4649082"/>
            <a:ext cx="1957220" cy="1164959"/>
          </a:xfrm>
          <a:prstGeom prst="rect">
            <a:avLst/>
          </a:prstGeom>
        </p:spPr>
      </p:pic>
      <p:pic>
        <p:nvPicPr>
          <p:cNvPr id="6" name="그림 5">
            <a:extLst>
              <a:ext uri="{FF2B5EF4-FFF2-40B4-BE49-F238E27FC236}">
                <a16:creationId xmlns:a16="http://schemas.microsoft.com/office/drawing/2014/main" id="{87EFEB43-85AE-F6E6-4625-F966F86174E5}"/>
              </a:ext>
            </a:extLst>
          </p:cNvPr>
          <p:cNvPicPr>
            <a:picLocks noChangeAspect="1"/>
          </p:cNvPicPr>
          <p:nvPr/>
        </p:nvPicPr>
        <p:blipFill>
          <a:blip r:embed="rId4"/>
          <a:stretch>
            <a:fillRect/>
          </a:stretch>
        </p:blipFill>
        <p:spPr>
          <a:xfrm>
            <a:off x="1191831" y="4643725"/>
            <a:ext cx="2080285" cy="1164959"/>
          </a:xfrm>
          <a:prstGeom prst="rect">
            <a:avLst/>
          </a:prstGeom>
        </p:spPr>
      </p:pic>
      <p:sp>
        <p:nvSpPr>
          <p:cNvPr id="8" name="TextBox 7">
            <a:extLst>
              <a:ext uri="{FF2B5EF4-FFF2-40B4-BE49-F238E27FC236}">
                <a16:creationId xmlns:a16="http://schemas.microsoft.com/office/drawing/2014/main" id="{63B0743C-1D7B-448C-293D-E628EBF7A53E}"/>
              </a:ext>
            </a:extLst>
          </p:cNvPr>
          <p:cNvSpPr txBox="1"/>
          <p:nvPr/>
        </p:nvSpPr>
        <p:spPr>
          <a:xfrm>
            <a:off x="1867960" y="58691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[e2(</a:t>
            </a:r>
            <a:r>
              <a:rPr lang="ko-KR" altLang="en-US" sz="1200" b="1" dirty="0">
                <a:solidFill>
                  <a:schemeClr val="tx1"/>
                </a:solidFill>
                <a:latin typeface="맑은 고딕" panose="020B0503020000020004" pitchFamily="50" charset="-127"/>
                <a:ea typeface="맑은 고딕" panose="020B0503020000020004" pitchFamily="50" charset="-127"/>
              </a:rPr>
              <a:t>과납</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를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9" name="그림 8">
            <a:extLst>
              <a:ext uri="{FF2B5EF4-FFF2-40B4-BE49-F238E27FC236}">
                <a16:creationId xmlns:a16="http://schemas.microsoft.com/office/drawing/2014/main" id="{FB0575C7-123A-1662-7B53-279EFFA04E0D}"/>
              </a:ext>
            </a:extLst>
          </p:cNvPr>
          <p:cNvPicPr>
            <a:picLocks noChangeAspect="1"/>
          </p:cNvPicPr>
          <p:nvPr/>
        </p:nvPicPr>
        <p:blipFill>
          <a:blip r:embed="rId5"/>
          <a:stretch>
            <a:fillRect/>
          </a:stretch>
        </p:blipFill>
        <p:spPr>
          <a:xfrm>
            <a:off x="5832014" y="4643725"/>
            <a:ext cx="2294066" cy="1166540"/>
          </a:xfrm>
          <a:prstGeom prst="rect">
            <a:avLst/>
          </a:prstGeom>
        </p:spPr>
      </p:pic>
      <p:sp>
        <p:nvSpPr>
          <p:cNvPr id="10" name="TextBox 9">
            <a:extLst>
              <a:ext uri="{FF2B5EF4-FFF2-40B4-BE49-F238E27FC236}">
                <a16:creationId xmlns:a16="http://schemas.microsoft.com/office/drawing/2014/main" id="{98B2D2E5-80C8-135F-B8D9-0138CE1D7EF2}"/>
              </a:ext>
            </a:extLst>
          </p:cNvPr>
          <p:cNvSpPr txBox="1"/>
          <p:nvPr/>
        </p:nvSpPr>
        <p:spPr>
          <a:xfrm>
            <a:off x="5790915" y="5845391"/>
            <a:ext cx="2376264"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의 모습</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021566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17066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1616974"/>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1651237"/>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263598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2546335"/>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2580598"/>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1729860"/>
            <a:ext cx="49856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한계점 및 토론 </a:t>
            </a:r>
            <a:r>
              <a:rPr lang="en-US" altLang="ko-KR" sz="2000" b="1" dirty="0">
                <a:solidFill>
                  <a:srgbClr val="12275E"/>
                </a:solidFill>
                <a:latin typeface="나눔고딕 ExtraBold" panose="020D0904000000000000" pitchFamily="50" charset="-127"/>
                <a:ea typeface="나눔고딕 ExtraBold" panose="020D0904000000000000" pitchFamily="50" charset="-127"/>
              </a:rPr>
              <a:t>(Limitations &amp; Discussions)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2110456"/>
            <a:ext cx="307327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한계점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개선점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 논의</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2652408"/>
            <a:ext cx="21563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결론 및 향후 연구</a:t>
            </a: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3033004"/>
            <a:ext cx="313579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결론</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향후 연구 등 논의</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738663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025A-79F5-4F76-60EF-D48C2A4A5D5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1D59DD9-3A85-9584-FF4F-8E4FC62648B2}"/>
              </a:ext>
            </a:extLst>
          </p:cNvPr>
          <p:cNvSpPr>
            <a:spLocks noGrp="1"/>
          </p:cNvSpPr>
          <p:nvPr>
            <p:ph type="title"/>
          </p:nvPr>
        </p:nvSpPr>
        <p:spPr/>
        <p:txBody>
          <a:bodyPr/>
          <a:lstStyle/>
          <a:p>
            <a:r>
              <a:rPr lang="ko-KR" altLang="en-US" dirty="0"/>
              <a:t>향후 연구 방향</a:t>
            </a:r>
          </a:p>
        </p:txBody>
      </p:sp>
      <p:sp>
        <p:nvSpPr>
          <p:cNvPr id="3" name="TextBox 2">
            <a:extLst>
              <a:ext uri="{FF2B5EF4-FFF2-40B4-BE49-F238E27FC236}">
                <a16:creationId xmlns:a16="http://schemas.microsoft.com/office/drawing/2014/main" id="{E262D13A-FFEC-4B08-E722-A5775083B2D6}"/>
              </a:ext>
            </a:extLst>
          </p:cNvPr>
          <p:cNvSpPr txBox="1"/>
          <p:nvPr/>
        </p:nvSpPr>
        <p:spPr>
          <a:xfrm>
            <a:off x="2446985" y="36920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179A96D4-C4C2-2432-0DA0-538AF3FB2ECF}"/>
              </a:ext>
            </a:extLst>
          </p:cNvPr>
          <p:cNvPicPr>
            <a:picLocks noChangeAspect="1"/>
          </p:cNvPicPr>
          <p:nvPr/>
        </p:nvPicPr>
        <p:blipFill>
          <a:blip r:embed="rId3"/>
          <a:stretch>
            <a:fillRect/>
          </a:stretch>
        </p:blipFill>
        <p:spPr>
          <a:xfrm>
            <a:off x="1642532" y="2393423"/>
            <a:ext cx="2464790" cy="1221702"/>
          </a:xfrm>
          <a:prstGeom prst="rect">
            <a:avLst/>
          </a:prstGeom>
        </p:spPr>
      </p:pic>
      <p:sp>
        <p:nvSpPr>
          <p:cNvPr id="11" name="TextBox 10">
            <a:extLst>
              <a:ext uri="{FF2B5EF4-FFF2-40B4-BE49-F238E27FC236}">
                <a16:creationId xmlns:a16="http://schemas.microsoft.com/office/drawing/2014/main" id="{766178DC-3B6B-53BD-46E2-AA7C37F41C99}"/>
              </a:ext>
            </a:extLst>
          </p:cNvPr>
          <p:cNvSpPr txBox="1"/>
          <p:nvPr/>
        </p:nvSpPr>
        <p:spPr>
          <a:xfrm>
            <a:off x="5554496" y="3685798"/>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2" name="그림 11">
            <a:extLst>
              <a:ext uri="{FF2B5EF4-FFF2-40B4-BE49-F238E27FC236}">
                <a16:creationId xmlns:a16="http://schemas.microsoft.com/office/drawing/2014/main" id="{FA8C837F-949C-5231-D22E-25CDFB0ADCBA}"/>
              </a:ext>
            </a:extLst>
          </p:cNvPr>
          <p:cNvPicPr>
            <a:picLocks noChangeAspect="1"/>
          </p:cNvPicPr>
          <p:nvPr/>
        </p:nvPicPr>
        <p:blipFill>
          <a:blip r:embed="rId4"/>
          <a:stretch>
            <a:fillRect/>
          </a:stretch>
        </p:blipFill>
        <p:spPr>
          <a:xfrm>
            <a:off x="4203629" y="2395908"/>
            <a:ext cx="1718386" cy="1223851"/>
          </a:xfrm>
          <a:prstGeom prst="rect">
            <a:avLst/>
          </a:prstGeom>
        </p:spPr>
      </p:pic>
      <p:pic>
        <p:nvPicPr>
          <p:cNvPr id="13" name="그림 12">
            <a:extLst>
              <a:ext uri="{FF2B5EF4-FFF2-40B4-BE49-F238E27FC236}">
                <a16:creationId xmlns:a16="http://schemas.microsoft.com/office/drawing/2014/main" id="{3BACC29D-C1B4-01CD-FAB9-5B49BFBF166C}"/>
              </a:ext>
            </a:extLst>
          </p:cNvPr>
          <p:cNvPicPr>
            <a:picLocks noChangeAspect="1"/>
          </p:cNvPicPr>
          <p:nvPr/>
        </p:nvPicPr>
        <p:blipFill>
          <a:blip r:embed="rId5"/>
          <a:stretch>
            <a:fillRect/>
          </a:stretch>
        </p:blipFill>
        <p:spPr>
          <a:xfrm>
            <a:off x="6274557" y="2325682"/>
            <a:ext cx="1495565" cy="1341815"/>
          </a:xfrm>
          <a:prstGeom prst="rect">
            <a:avLst/>
          </a:prstGeom>
        </p:spPr>
      </p:pic>
      <p:sp>
        <p:nvSpPr>
          <p:cNvPr id="14" name="TextBox 13">
            <a:extLst>
              <a:ext uri="{FF2B5EF4-FFF2-40B4-BE49-F238E27FC236}">
                <a16:creationId xmlns:a16="http://schemas.microsoft.com/office/drawing/2014/main" id="{5A2533F9-C4FE-A3D0-9CC0-D3FDF0535C31}"/>
              </a:ext>
            </a:extLst>
          </p:cNvPr>
          <p:cNvSpPr txBox="1"/>
          <p:nvPr/>
        </p:nvSpPr>
        <p:spPr>
          <a:xfrm>
            <a:off x="2450018" y="5692545"/>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으로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5" name="그림 14">
            <a:extLst>
              <a:ext uri="{FF2B5EF4-FFF2-40B4-BE49-F238E27FC236}">
                <a16:creationId xmlns:a16="http://schemas.microsoft.com/office/drawing/2014/main" id="{6E3F1955-359C-E0AB-D870-424C4138FBE5}"/>
              </a:ext>
            </a:extLst>
          </p:cNvPr>
          <p:cNvPicPr>
            <a:picLocks noChangeAspect="1"/>
          </p:cNvPicPr>
          <p:nvPr/>
        </p:nvPicPr>
        <p:blipFill>
          <a:blip r:embed="rId6"/>
          <a:stretch>
            <a:fillRect/>
          </a:stretch>
        </p:blipFill>
        <p:spPr>
          <a:xfrm>
            <a:off x="1331964" y="4751016"/>
            <a:ext cx="2555776" cy="907381"/>
          </a:xfrm>
          <a:prstGeom prst="rect">
            <a:avLst/>
          </a:prstGeom>
        </p:spPr>
      </p:pic>
      <p:pic>
        <p:nvPicPr>
          <p:cNvPr id="16" name="그림 15">
            <a:extLst>
              <a:ext uri="{FF2B5EF4-FFF2-40B4-BE49-F238E27FC236}">
                <a16:creationId xmlns:a16="http://schemas.microsoft.com/office/drawing/2014/main" id="{A734BD9B-1A4B-B84D-8423-0154127340D3}"/>
              </a:ext>
            </a:extLst>
          </p:cNvPr>
          <p:cNvPicPr>
            <a:picLocks noChangeAspect="1"/>
          </p:cNvPicPr>
          <p:nvPr/>
        </p:nvPicPr>
        <p:blipFill>
          <a:blip r:embed="rId7"/>
          <a:srcRect r="23630"/>
          <a:stretch>
            <a:fillRect/>
          </a:stretch>
        </p:blipFill>
        <p:spPr>
          <a:xfrm>
            <a:off x="3977658" y="4753451"/>
            <a:ext cx="2188309" cy="907380"/>
          </a:xfrm>
          <a:prstGeom prst="rect">
            <a:avLst/>
          </a:prstGeom>
        </p:spPr>
      </p:pic>
      <p:sp>
        <p:nvSpPr>
          <p:cNvPr id="17" name="TextBox 16">
            <a:extLst>
              <a:ext uri="{FF2B5EF4-FFF2-40B4-BE49-F238E27FC236}">
                <a16:creationId xmlns:a16="http://schemas.microsoft.com/office/drawing/2014/main" id="{268CF9AD-3E94-394E-A793-229375802098}"/>
              </a:ext>
            </a:extLst>
          </p:cNvPr>
          <p:cNvSpPr txBox="1"/>
          <p:nvPr/>
        </p:nvSpPr>
        <p:spPr>
          <a:xfrm>
            <a:off x="5880348" y="5661153"/>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 </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8" name="그림 17">
            <a:extLst>
              <a:ext uri="{FF2B5EF4-FFF2-40B4-BE49-F238E27FC236}">
                <a16:creationId xmlns:a16="http://schemas.microsoft.com/office/drawing/2014/main" id="{CD523BA4-F833-011A-6BA2-A2AC71FBEF2B}"/>
              </a:ext>
            </a:extLst>
          </p:cNvPr>
          <p:cNvPicPr>
            <a:picLocks noChangeAspect="1"/>
          </p:cNvPicPr>
          <p:nvPr/>
        </p:nvPicPr>
        <p:blipFill>
          <a:blip r:embed="rId8"/>
          <a:stretch>
            <a:fillRect/>
          </a:stretch>
        </p:blipFill>
        <p:spPr>
          <a:xfrm>
            <a:off x="6485750" y="4518622"/>
            <a:ext cx="1381485" cy="1142209"/>
          </a:xfrm>
          <a:prstGeom prst="rect">
            <a:avLst/>
          </a:prstGeom>
        </p:spPr>
      </p:pic>
      <p:sp>
        <p:nvSpPr>
          <p:cNvPr id="19" name="Rectangle 3">
            <a:extLst>
              <a:ext uri="{FF2B5EF4-FFF2-40B4-BE49-F238E27FC236}">
                <a16:creationId xmlns:a16="http://schemas.microsoft.com/office/drawing/2014/main" id="{FA5F6A36-4919-8EA8-5799-F030F0F8C280}"/>
              </a:ext>
            </a:extLst>
          </p:cNvPr>
          <p:cNvSpPr txBox="1">
            <a:spLocks noChangeArrowheads="1"/>
          </p:cNvSpPr>
          <p:nvPr/>
        </p:nvSpPr>
        <p:spPr bwMode="auto">
          <a:xfrm>
            <a:off x="311265" y="952583"/>
            <a:ext cx="8533362" cy="350551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불량이 아닌 미세한 긁힘을 스크래치로 인식하는 경우가 많았으며</a:t>
            </a:r>
            <a:r>
              <a:rPr lang="en-US" altLang="ko-KR" sz="1400" kern="0" dirty="0">
                <a:solidFill>
                  <a:schemeClr val="tx1"/>
                </a:solidFill>
                <a:latin typeface="+mn-ea"/>
              </a:rPr>
              <a:t>, </a:t>
            </a:r>
            <a:r>
              <a:rPr lang="ko-KR" altLang="en-US" sz="1400" kern="0" dirty="0">
                <a:solidFill>
                  <a:schemeClr val="tx1"/>
                </a:solidFill>
                <a:latin typeface="+mn-ea"/>
              </a:rPr>
              <a:t>이는 불량 시료 제작 과정에서 발생한 미세 손상과 연관될 수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PCB </a:t>
            </a:r>
            <a:r>
              <a:rPr lang="ko-KR" altLang="en-US" sz="1400" kern="0" dirty="0">
                <a:solidFill>
                  <a:schemeClr val="tx1"/>
                </a:solidFill>
                <a:latin typeface="+mn-ea"/>
              </a:rPr>
              <a:t>상의 빈 </a:t>
            </a:r>
            <a:r>
              <a:rPr lang="en-US" altLang="ko-KR" sz="1400" kern="0" dirty="0">
                <a:solidFill>
                  <a:schemeClr val="tx1"/>
                </a:solidFill>
                <a:latin typeface="+mn-ea"/>
              </a:rPr>
              <a:t>Hall</a:t>
            </a:r>
            <a:r>
              <a:rPr lang="ko-KR" altLang="en-US" sz="1400" kern="0" dirty="0">
                <a:solidFill>
                  <a:schemeClr val="tx1"/>
                </a:solidFill>
                <a:latin typeface="+mn-ea"/>
              </a:rPr>
              <a:t>이나 납땜 간격을 </a:t>
            </a:r>
            <a:r>
              <a:rPr lang="ko-KR" altLang="en-US" sz="1400" kern="0" dirty="0" err="1">
                <a:solidFill>
                  <a:schemeClr val="tx1"/>
                </a:solidFill>
                <a:latin typeface="+mn-ea"/>
              </a:rPr>
              <a:t>미삽으로</a:t>
            </a:r>
            <a:r>
              <a:rPr lang="ko-KR" altLang="en-US" sz="1400" kern="0" dirty="0">
                <a:solidFill>
                  <a:schemeClr val="tx1"/>
                </a:solidFill>
                <a:latin typeface="+mn-ea"/>
              </a:rPr>
              <a:t> 오인하여 </a:t>
            </a:r>
            <a:r>
              <a:rPr lang="ko-KR" altLang="en-US" sz="1400" kern="0" dirty="0" err="1">
                <a:solidFill>
                  <a:schemeClr val="tx1"/>
                </a:solidFill>
                <a:latin typeface="+mn-ea"/>
              </a:rPr>
              <a:t>오탐지되는</a:t>
            </a:r>
            <a:r>
              <a:rPr lang="ko-KR" altLang="en-US" sz="1400" kern="0" dirty="0">
                <a:solidFill>
                  <a:schemeClr val="tx1"/>
                </a:solidFill>
                <a:latin typeface="+mn-ea"/>
              </a:rPr>
              <a:t> 사례가 빈번히 나타남</a:t>
            </a:r>
            <a:endParaRPr lang="en-US" altLang="ko-KR" sz="1400" kern="0" dirty="0">
              <a:solidFill>
                <a:schemeClr val="tx1"/>
              </a:solidFill>
              <a:latin typeface="+mn-ea"/>
            </a:endParaRPr>
          </a:p>
        </p:txBody>
      </p:sp>
    </p:spTree>
    <p:extLst>
      <p:ext uri="{BB962C8B-B14F-4D97-AF65-F5344CB8AC3E}">
        <p14:creationId xmlns:p14="http://schemas.microsoft.com/office/powerpoint/2010/main" val="37653343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8E84A-25A5-B1EB-A59F-9AA4BA64A0CD}"/>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EE7AA15-E240-0FC0-5026-B23214E34EE0}"/>
              </a:ext>
            </a:extLst>
          </p:cNvPr>
          <p:cNvSpPr txBox="1">
            <a:spLocks noChangeArrowheads="1"/>
          </p:cNvSpPr>
          <p:nvPr/>
        </p:nvSpPr>
        <p:spPr bwMode="auto">
          <a:xfrm>
            <a:off x="267888" y="998973"/>
            <a:ext cx="8608224" cy="526297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[1] </a:t>
            </a:r>
            <a:r>
              <a:rPr lang="en-US" altLang="ko-KR" b="0" i="0" dirty="0">
                <a:solidFill>
                  <a:schemeClr val="tx2"/>
                </a:solidFill>
                <a:effectLst/>
                <a:latin typeface="+mn-ea"/>
                <a:ea typeface="+mn-ea"/>
              </a:rPr>
              <a:t>Verified Market Research - Global PCB Assembly Market Size By Type Of Assembly, By Application, By End-User Industry, By Geographic Scope And Forecast</a:t>
            </a:r>
          </a:p>
          <a:p>
            <a:pPr marL="304800" indent="-304800">
              <a:lnSpc>
                <a:spcPct val="100000"/>
              </a:lnSpc>
              <a:spcBef>
                <a:spcPts val="600"/>
              </a:spcBef>
              <a:buNone/>
            </a:pPr>
            <a:r>
              <a:rPr lang="en-US" altLang="ko-KR" b="0" i="0" dirty="0">
                <a:solidFill>
                  <a:srgbClr val="0033CC"/>
                </a:solidFill>
                <a:effectLst/>
                <a:latin typeface="Arial" panose="020B0604020202020204" pitchFamily="34" charset="0"/>
              </a:rPr>
              <a:t>   </a:t>
            </a:r>
            <a:r>
              <a:rPr lang="en-US" altLang="ko-KR" sz="1400" b="0" i="0" dirty="0">
                <a:solidFill>
                  <a:srgbClr val="0033CC"/>
                </a:solidFill>
                <a:effectLst/>
                <a:latin typeface="Arial" panose="020B0604020202020204" pitchFamily="34" charset="0"/>
              </a:rPr>
              <a:t>(</a:t>
            </a:r>
            <a:r>
              <a:rPr lang="en-US" altLang="ko-KR" sz="1400" b="0" dirty="0">
                <a:solidFill>
                  <a:srgbClr val="0033CC"/>
                </a:solidFill>
                <a:latin typeface="Arial" panose="020B0604020202020204" pitchFamily="34" charset="0"/>
                <a:hlinkClick r:id="rId3"/>
              </a:rPr>
              <a:t>https://www.verifiedmarketresearch.com/product/pcb-assembly-market</a:t>
            </a:r>
            <a:r>
              <a:rPr lang="en-US" altLang="ko-KR" sz="1400" b="0" i="0" dirty="0">
                <a:solidFill>
                  <a:srgbClr val="0033CC"/>
                </a:solidFill>
                <a:effectLst/>
                <a:latin typeface="Arial" panose="020B0604020202020204" pitchFamily="34" charset="0"/>
              </a:rPr>
              <a:t>) </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a:t>
            </a:r>
            <a:r>
              <a:rPr lang="en-US" altLang="ko-KR" b="0" kern="0" dirty="0">
                <a:solidFill>
                  <a:schemeClr val="accent1">
                    <a:lumMod val="75000"/>
                  </a:schemeClr>
                </a:solidFill>
                <a:latin typeface="+mn-ea"/>
                <a:ea typeface="+mn-ea"/>
              </a:rPr>
              <a:t>2] Global Market Insights - Printed Circuit Board (PCB) Assembly Market Size, By type of PCB (Rigid PCB, Flexible PCB, Metal Core PCB), By component (Active, Passive), By technology, By soldering process (Wave Soldering, Manual Soldering, Reflow Soldering), By volume, By Assembly, By vertical, Forecast 2024 – 2032</a:t>
            </a:r>
          </a:p>
          <a:p>
            <a:pPr marL="304800" indent="-304800">
              <a:lnSpc>
                <a:spcPct val="100000"/>
              </a:lnSpc>
              <a:spcBef>
                <a:spcPts val="600"/>
              </a:spcBef>
              <a:buNone/>
            </a:pPr>
            <a:r>
              <a:rPr lang="en-US" altLang="ko-KR" sz="1300" b="0" i="0" dirty="0">
                <a:solidFill>
                  <a:srgbClr val="222222"/>
                </a:solidFill>
                <a:effectLst/>
                <a:latin typeface="Arial" panose="020B0604020202020204" pitchFamily="34" charset="0"/>
              </a:rPr>
              <a:t>     (</a:t>
            </a:r>
            <a:r>
              <a:rPr lang="en-US" altLang="ko-KR" sz="1300" b="0" dirty="0">
                <a:solidFill>
                  <a:srgbClr val="222222"/>
                </a:solidFill>
                <a:latin typeface="Arial" panose="020B0604020202020204" pitchFamily="34" charset="0"/>
                <a:hlinkClick r:id="rId4"/>
              </a:rPr>
              <a:t>https://www.gminsights.com/industry-analysis/printed-circuit-board-assembly-market</a:t>
            </a:r>
            <a:r>
              <a:rPr lang="en-US" altLang="ko-KR" sz="1300" b="0" i="0" dirty="0">
                <a:solidFill>
                  <a:srgbClr val="222222"/>
                </a:solidFill>
                <a:effectLst/>
                <a:latin typeface="Arial" panose="020B0604020202020204" pitchFamily="34" charset="0"/>
              </a:rPr>
              <a:t>) </a:t>
            </a:r>
          </a:p>
          <a:p>
            <a:pPr marL="304800" indent="-304800">
              <a:lnSpc>
                <a:spcPct val="100000"/>
              </a:lnSpc>
              <a:spcBef>
                <a:spcPts val="600"/>
              </a:spcBef>
              <a:buNone/>
            </a:pPr>
            <a:r>
              <a:rPr lang="en-US" altLang="ko-KR" b="0" kern="0" dirty="0">
                <a:solidFill>
                  <a:schemeClr val="accent1">
                    <a:lumMod val="75000"/>
                  </a:schemeClr>
                </a:solidFill>
                <a:latin typeface="+mn-ea"/>
                <a:ea typeface="+mn-ea"/>
              </a:rPr>
              <a:t>[3</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불량 분석을 통해 본 한국 전자제품의 품질 현황 </a:t>
            </a:r>
            <a:r>
              <a:rPr lang="en-US" altLang="ko-KR" sz="1600" b="0" kern="0" dirty="0">
                <a:solidFill>
                  <a:schemeClr val="accent1">
                    <a:lumMod val="75000"/>
                  </a:schemeClr>
                </a:solidFill>
                <a:latin typeface="+mn-ea"/>
                <a:ea typeface="+mn-ea"/>
              </a:rPr>
              <a:t>Ⅱ – </a:t>
            </a:r>
            <a:r>
              <a:rPr lang="ko-KR" altLang="en-US" sz="1600" b="0" kern="0" dirty="0">
                <a:solidFill>
                  <a:schemeClr val="accent1">
                    <a:lumMod val="75000"/>
                  </a:schemeClr>
                </a:solidFill>
                <a:latin typeface="+mn-ea"/>
                <a:ea typeface="+mn-ea"/>
              </a:rPr>
              <a:t>이진호 </a:t>
            </a:r>
            <a:r>
              <a:rPr lang="en-US" altLang="ko-KR" sz="1600" b="0" kern="0" dirty="0">
                <a:solidFill>
                  <a:schemeClr val="accent1">
                    <a:lumMod val="75000"/>
                  </a:schemeClr>
                </a:solidFill>
                <a:latin typeface="+mn-ea"/>
                <a:ea typeface="+mn-ea"/>
              </a:rPr>
              <a:t>(PCB</a:t>
            </a:r>
            <a:r>
              <a:rPr lang="ko-KR" altLang="en-US" sz="1600" b="0" kern="0" dirty="0">
                <a:solidFill>
                  <a:schemeClr val="accent1">
                    <a:lumMod val="75000"/>
                  </a:schemeClr>
                </a:solidFill>
                <a:latin typeface="+mn-ea"/>
                <a:ea typeface="+mn-ea"/>
              </a:rPr>
              <a:t>산업혁신센터 </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한국전자기술연구원</a:t>
            </a:r>
            <a:r>
              <a:rPr lang="en-US" altLang="ko-KR" sz="1600" b="0" kern="0" dirty="0">
                <a:solidFill>
                  <a:schemeClr val="accent1">
                    <a:lumMod val="75000"/>
                  </a:schemeClr>
                </a:solidFill>
                <a:latin typeface="+mn-ea"/>
                <a:ea typeface="+mn-ea"/>
              </a:rPr>
              <a:t>. 2022</a:t>
            </a:r>
            <a:r>
              <a:rPr lang="ko-KR" altLang="en-US" sz="1600" b="0" kern="0" dirty="0">
                <a:solidFill>
                  <a:schemeClr val="accent1">
                    <a:lumMod val="75000"/>
                  </a:schemeClr>
                </a:solidFill>
                <a:latin typeface="+mn-ea"/>
                <a:ea typeface="+mn-ea"/>
              </a:rPr>
              <a:t>년 </a:t>
            </a:r>
            <a:r>
              <a:rPr lang="en-US" altLang="ko-KR" sz="1600" b="0" kern="0" dirty="0">
                <a:solidFill>
                  <a:schemeClr val="accent1">
                    <a:lumMod val="75000"/>
                  </a:schemeClr>
                </a:solidFill>
                <a:latin typeface="+mn-ea"/>
                <a:ea typeface="+mn-ea"/>
              </a:rPr>
              <a:t>6</a:t>
            </a:r>
            <a:r>
              <a:rPr lang="ko-KR" altLang="en-US" sz="1600" b="0" kern="0" dirty="0">
                <a:solidFill>
                  <a:schemeClr val="accent1">
                    <a:lumMod val="75000"/>
                  </a:schemeClr>
                </a:solidFill>
                <a:latin typeface="+mn-ea"/>
                <a:ea typeface="+mn-ea"/>
              </a:rPr>
              <a:t>월</a:t>
            </a:r>
            <a:r>
              <a:rPr lang="en-US" altLang="ko-KR" sz="16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[4]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a:t>
            </a:r>
            <a:r>
              <a:rPr lang="en-US" altLang="ko-KR" b="0" i="0" kern="0" dirty="0" err="1">
                <a:solidFill>
                  <a:schemeClr val="accent1">
                    <a:lumMod val="75000"/>
                  </a:schemeClr>
                </a:solidFill>
                <a:effectLst/>
                <a:latin typeface="+mn-ea"/>
                <a:ea typeface="+mn-ea"/>
              </a:rPr>
              <a:t>Yian</a:t>
            </a:r>
            <a:r>
              <a:rPr lang="en-US" altLang="ko-KR" b="0" i="0" kern="0" dirty="0">
                <a:solidFill>
                  <a:schemeClr val="accent1">
                    <a:lumMod val="75000"/>
                  </a:schemeClr>
                </a:solidFill>
                <a:effectLst/>
                <a:latin typeface="+mn-ea"/>
                <a:ea typeface="+mn-ea"/>
              </a:rPr>
              <a:t>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a:t>
            </a:r>
            <a:r>
              <a:rPr lang="en-US" altLang="ko-KR" b="0" i="0" kern="0" dirty="0" err="1">
                <a:solidFill>
                  <a:schemeClr val="accent1">
                    <a:lumMod val="75000"/>
                  </a:schemeClr>
                </a:solidFill>
                <a:effectLst/>
                <a:latin typeface="+mn-ea"/>
                <a:ea typeface="+mn-ea"/>
              </a:rPr>
              <a:t>Qingqing</a:t>
            </a:r>
            <a:r>
              <a:rPr lang="en-US" altLang="ko-KR" b="0" i="0" kern="0" dirty="0">
                <a:solidFill>
                  <a:schemeClr val="accent1">
                    <a:lumMod val="75000"/>
                  </a:schemeClr>
                </a:solidFill>
                <a:effectLst/>
                <a:latin typeface="+mn-ea"/>
                <a:ea typeface="+mn-ea"/>
              </a:rPr>
              <a:t> Dang, Yi Liu. (2024).</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sz="1200" b="0" kern="0" dirty="0">
                <a:solidFill>
                  <a:schemeClr val="accent1">
                    <a:lumMod val="75000"/>
                  </a:schemeClr>
                </a:solidFill>
                <a:latin typeface="+mn-ea"/>
                <a:ea typeface="+mn-ea"/>
              </a:rPr>
              <a:t>     </a:t>
            </a:r>
            <a:r>
              <a:rPr lang="en-US" altLang="ko-KR" sz="1200" b="0" i="0" kern="0" dirty="0">
                <a:solidFill>
                  <a:schemeClr val="accent1">
                    <a:lumMod val="75000"/>
                  </a:schemeClr>
                </a:solidFill>
                <a:effectLst/>
                <a:latin typeface="+mn-ea"/>
                <a:ea typeface="+mn-ea"/>
              </a:rPr>
              <a:t>(</a:t>
            </a:r>
            <a:r>
              <a:rPr lang="en-US" altLang="ko-KR" sz="1200" b="0" i="0" kern="0" dirty="0">
                <a:solidFill>
                  <a:schemeClr val="accent1">
                    <a:lumMod val="75000"/>
                  </a:schemeClr>
                </a:solidFill>
                <a:effectLst/>
                <a:latin typeface="+mn-ea"/>
                <a:ea typeface="+mn-ea"/>
                <a:hlinkClick r:id="rId5"/>
              </a:rPr>
              <a:t>https://zhao-yian.github.io/RTDETR/</a:t>
            </a:r>
            <a:r>
              <a:rPr lang="en-US" altLang="ko-KR" sz="1200" b="0" i="0" kern="0" dirty="0">
                <a:solidFill>
                  <a:schemeClr val="accent1">
                    <a:lumMod val="75000"/>
                  </a:schemeClr>
                </a:solidFill>
                <a:effectLst/>
                <a:latin typeface="+mn-ea"/>
                <a:ea typeface="+mn-ea"/>
              </a:rPr>
              <a:t>)</a:t>
            </a:r>
            <a:endParaRPr lang="en-US" altLang="ko-KR" sz="1600" b="0" kern="0" dirty="0">
              <a:solidFill>
                <a:schemeClr val="accent1">
                  <a:lumMod val="75000"/>
                </a:schemeClr>
              </a:solidFill>
              <a:latin typeface="+mn-ea"/>
              <a:ea typeface="+mn-ea"/>
            </a:endParaRP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[5]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200" b="0" kern="0" dirty="0">
                <a:solidFill>
                  <a:schemeClr val="accent1">
                    <a:lumMod val="75000"/>
                  </a:schemeClr>
                </a:solidFill>
                <a:latin typeface="+mn-ea"/>
                <a:ea typeface="+mn-ea"/>
              </a:rPr>
              <a:t>(</a:t>
            </a:r>
            <a:r>
              <a:rPr lang="en-US" altLang="ko-KR" sz="1200" b="0" kern="0" dirty="0">
                <a:solidFill>
                  <a:schemeClr val="accent1">
                    <a:lumMod val="75000"/>
                  </a:schemeClr>
                </a:solidFill>
                <a:latin typeface="+mn-ea"/>
                <a:ea typeface="+mn-ea"/>
                <a:hlinkClick r:id="rId6"/>
              </a:rPr>
              <a:t>https://arxiv.org/abs/2410.17725</a:t>
            </a:r>
            <a:r>
              <a:rPr lang="en-US" altLang="ko-KR" sz="1200" kern="0" dirty="0">
                <a:solidFill>
                  <a:schemeClr val="accent1">
                    <a:lumMod val="75000"/>
                  </a:schemeClr>
                </a:solidFill>
                <a:latin typeface="+mn-ea"/>
              </a:rPr>
              <a:t>)</a:t>
            </a:r>
            <a:endParaRPr lang="en-US" altLang="ko-KR" sz="1200" b="0" kern="0" dirty="0">
              <a:solidFill>
                <a:schemeClr val="accent1">
                  <a:lumMod val="75000"/>
                </a:schemeClr>
              </a:solidFill>
              <a:latin typeface="+mn-ea"/>
              <a:ea typeface="+mn-ea"/>
            </a:endParaRPr>
          </a:p>
        </p:txBody>
      </p:sp>
      <p:sp>
        <p:nvSpPr>
          <p:cNvPr id="2" name="제목 1">
            <a:extLst>
              <a:ext uri="{FF2B5EF4-FFF2-40B4-BE49-F238E27FC236}">
                <a16:creationId xmlns:a16="http://schemas.microsoft.com/office/drawing/2014/main" id="{6BCFB10A-C3C7-77D2-3C8A-0AD1FB515F58}"/>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1413073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078985"/>
            <a:ext cx="7110079" cy="2133854"/>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5400" b="1">
                <a:solidFill>
                  <a:srgbClr val="002060"/>
                </a:solidFill>
                <a:latin typeface="맑은 고딕" panose="020B0503020000020004" pitchFamily="50" charset="-127"/>
                <a:ea typeface="맑은 고딕" panose="020B0503020000020004" pitchFamily="50" charset="-127"/>
                <a:cs typeface="+mj-cs"/>
              </a:rPr>
              <a:t>감사합니다</a:t>
            </a:r>
            <a:endParaRPr lang="en-US" altLang="ko-KR" sz="5400" b="1">
              <a:solidFill>
                <a:srgbClr val="002060"/>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en-US" altLang="ko-KR" sz="5400" b="1">
                <a:solidFill>
                  <a:srgbClr val="002060"/>
                </a:solidFill>
                <a:latin typeface="맑은 고딕" panose="020B0503020000020004" pitchFamily="50" charset="-127"/>
                <a:ea typeface="맑은 고딕" panose="020B0503020000020004" pitchFamily="50" charset="-127"/>
                <a:cs typeface="+mj-cs"/>
              </a:rPr>
              <a:t>Q&amp;A</a:t>
            </a:r>
            <a:endParaRPr lang="ko-KR" altLang="en-US" sz="5400" b="1" dirty="0">
              <a:solidFill>
                <a:srgbClr val="002060"/>
              </a:solidFill>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0932339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4C633F-B60D-FEBA-ED2F-B3F10B030E78}"/>
              </a:ext>
            </a:extLst>
          </p:cNvPr>
          <p:cNvSpPr>
            <a:spLocks noGrp="1"/>
          </p:cNvSpPr>
          <p:nvPr>
            <p:ph type="title"/>
          </p:nvPr>
        </p:nvSpPr>
        <p:spPr/>
        <p:txBody>
          <a:bodyPr/>
          <a:lstStyle/>
          <a:p>
            <a:r>
              <a:rPr lang="ko-KR" altLang="en-US" dirty="0"/>
              <a:t>프로젝트 </a:t>
            </a:r>
            <a:r>
              <a:rPr lang="en-US" altLang="ko-KR" dirty="0"/>
              <a:t>#2 </a:t>
            </a:r>
            <a:r>
              <a:rPr lang="ko-KR" altLang="en-US" dirty="0"/>
              <a:t>개요</a:t>
            </a:r>
          </a:p>
        </p:txBody>
      </p:sp>
      <p:sp>
        <p:nvSpPr>
          <p:cNvPr id="3" name="Rectangle 3">
            <a:extLst>
              <a:ext uri="{FF2B5EF4-FFF2-40B4-BE49-F238E27FC236}">
                <a16:creationId xmlns:a16="http://schemas.microsoft.com/office/drawing/2014/main" id="{D2F34785-C5AA-F695-6941-A78FBC0FC2EB}"/>
              </a:ext>
            </a:extLst>
          </p:cNvPr>
          <p:cNvSpPr txBox="1">
            <a:spLocks noChangeArrowheads="1"/>
          </p:cNvSpPr>
          <p:nvPr/>
        </p:nvSpPr>
        <p:spPr bwMode="auto">
          <a:xfrm>
            <a:off x="400012" y="1088974"/>
            <a:ext cx="8312034" cy="510595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PCB Assy’(Printed Circuit Board Assembly)</a:t>
            </a:r>
            <a:r>
              <a:rPr lang="ko-KR" altLang="en-US" sz="1400" kern="0" dirty="0">
                <a:solidFill>
                  <a:schemeClr val="tx1"/>
                </a:solidFill>
                <a:latin typeface="+mn-ea"/>
                <a:ea typeface="+mn-ea"/>
              </a:rPr>
              <a:t>의 수요 또한 동반 상승</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a:t>
            </a:r>
            <a:r>
              <a:rPr lang="en-US" altLang="ko-KR" sz="1400" kern="0" dirty="0">
                <a:solidFill>
                  <a:schemeClr val="tx1"/>
                </a:solidFill>
                <a:latin typeface="+mn-ea"/>
                <a:ea typeface="+mn-ea"/>
              </a:rPr>
              <a:t>[2]</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공정의 정밀성과 신뢰성 확보는 필수 과제로 부상하고 있음</a:t>
            </a:r>
            <a:endParaRPr lang="en-US" altLang="ko-KR" sz="14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많은 </a:t>
            </a:r>
            <a:r>
              <a:rPr lang="en-US" altLang="ko-KR" sz="1400" kern="0" dirty="0">
                <a:solidFill>
                  <a:schemeClr val="tx1"/>
                </a:solidFill>
                <a:latin typeface="+mn-ea"/>
                <a:ea typeface="+mn-ea"/>
              </a:rPr>
              <a:t>SMT </a:t>
            </a:r>
            <a:r>
              <a:rPr lang="ko-KR" altLang="en-US" sz="1400" kern="0" dirty="0" err="1">
                <a:solidFill>
                  <a:schemeClr val="tx1"/>
                </a:solidFill>
                <a:latin typeface="+mn-ea"/>
                <a:ea typeface="+mn-ea"/>
              </a:rPr>
              <a:t>기업들에서</a:t>
            </a:r>
            <a:r>
              <a:rPr lang="ko-KR" altLang="en-US" sz="1400" kern="0" dirty="0">
                <a:solidFill>
                  <a:schemeClr val="tx1"/>
                </a:solidFill>
                <a:latin typeface="+mn-ea"/>
                <a:ea typeface="+mn-ea"/>
              </a:rPr>
              <a:t> 완제품 검사 단계에 </a:t>
            </a:r>
            <a:r>
              <a:rPr lang="en-US" altLang="ko-KR" sz="1400" kern="0" dirty="0">
                <a:solidFill>
                  <a:schemeClr val="tx1"/>
                </a:solidFill>
                <a:latin typeface="+mn-ea"/>
                <a:ea typeface="+mn-ea"/>
              </a:rPr>
              <a:t>AOI (Automated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발생률이 높아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작업자의 후속 육안 검사가 필수적임</a:t>
            </a:r>
            <a:endParaRPr lang="en-US" altLang="ko-KR" kern="0" dirty="0">
              <a:solidFill>
                <a:srgbClr val="0033CC"/>
              </a:solidFill>
              <a:latin typeface="+mn-ea"/>
              <a:ea typeface="+mn-ea"/>
            </a:endParaRPr>
          </a:p>
        </p:txBody>
      </p:sp>
      <p:sp>
        <p:nvSpPr>
          <p:cNvPr id="4" name="직사각형 3">
            <a:extLst>
              <a:ext uri="{FF2B5EF4-FFF2-40B4-BE49-F238E27FC236}">
                <a16:creationId xmlns:a16="http://schemas.microsoft.com/office/drawing/2014/main" id="{2B2F95EB-334A-08BE-293F-F085586C932F}"/>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23978947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0D13-A7F8-4502-DD65-20B5774B99F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DE800F3-E48B-C1FF-262C-90F45017438C}"/>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0CB9EC23-4729-069C-418A-5D15EAFEA0E3}"/>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제품의 핵심 구성 요소 중 하나인 </a:t>
            </a:r>
            <a:r>
              <a:rPr lang="en-US" altLang="ko-KR" sz="1400" u="sng" kern="0" dirty="0">
                <a:solidFill>
                  <a:schemeClr val="tx1"/>
                </a:solidFill>
                <a:latin typeface="+mn-ea"/>
                <a:ea typeface="+mn-ea"/>
              </a:rPr>
              <a:t>PCB Assy’(Printed Circuit Board Assembly)</a:t>
            </a:r>
            <a:r>
              <a:rPr lang="ko-KR" altLang="en-US" sz="1400" u="sng" kern="0" dirty="0">
                <a:solidFill>
                  <a:schemeClr val="tx1"/>
                </a:solidFill>
                <a:latin typeface="+mn-ea"/>
                <a:ea typeface="+mn-ea"/>
              </a:rPr>
              <a:t>의 수요 또한 동반 상승</a:t>
            </a:r>
            <a:r>
              <a:rPr lang="ko-KR" altLang="en-US" sz="1400" kern="0" dirty="0">
                <a:solidFill>
                  <a:schemeClr val="tx1"/>
                </a:solidFill>
                <a:latin typeface="+mn-ea"/>
                <a:ea typeface="+mn-ea"/>
              </a:rPr>
              <a:t>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시장 조사에 따르면</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글로벌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시장은 </a:t>
            </a:r>
            <a:r>
              <a:rPr lang="en-US" altLang="ko-KR" sz="1400" u="sng" kern="0" dirty="0">
                <a:solidFill>
                  <a:schemeClr val="tx1"/>
                </a:solidFill>
                <a:latin typeface="+mn-ea"/>
                <a:ea typeface="+mn-ea"/>
              </a:rPr>
              <a:t>2023</a:t>
            </a:r>
            <a:r>
              <a:rPr lang="ko-KR" altLang="en-US" sz="1400" u="sng" kern="0" dirty="0">
                <a:solidFill>
                  <a:schemeClr val="tx1"/>
                </a:solidFill>
                <a:latin typeface="+mn-ea"/>
                <a:ea typeface="+mn-ea"/>
              </a:rPr>
              <a:t>년 약 </a:t>
            </a:r>
            <a:r>
              <a:rPr lang="en-US" altLang="ko-KR" sz="1400" u="sng" kern="0" dirty="0">
                <a:solidFill>
                  <a:schemeClr val="tx1"/>
                </a:solidFill>
                <a:latin typeface="+mn-ea"/>
                <a:ea typeface="+mn-ea"/>
              </a:rPr>
              <a:t>731</a:t>
            </a:r>
            <a:r>
              <a:rPr lang="ko-KR" altLang="en-US" sz="1400" u="sng" kern="0" dirty="0">
                <a:solidFill>
                  <a:schemeClr val="tx1"/>
                </a:solidFill>
                <a:latin typeface="+mn-ea"/>
                <a:ea typeface="+mn-ea"/>
              </a:rPr>
              <a:t>억 달러로 평가되었고</a:t>
            </a:r>
            <a:r>
              <a:rPr lang="en-US" altLang="ko-KR" sz="1400" u="sng" kern="0" dirty="0">
                <a:solidFill>
                  <a:schemeClr val="tx1"/>
                </a:solidFill>
                <a:latin typeface="+mn-ea"/>
                <a:ea typeface="+mn-ea"/>
              </a:rPr>
              <a:t>, 2031</a:t>
            </a:r>
            <a:r>
              <a:rPr lang="ko-KR" altLang="en-US" sz="1400" u="sng" kern="0" dirty="0">
                <a:solidFill>
                  <a:schemeClr val="tx1"/>
                </a:solidFill>
                <a:latin typeface="+mn-ea"/>
                <a:ea typeface="+mn-ea"/>
              </a:rPr>
              <a:t>년까지 약 </a:t>
            </a:r>
            <a:r>
              <a:rPr lang="en-US" altLang="ko-KR" sz="1400" u="sng" kern="0" dirty="0">
                <a:solidFill>
                  <a:schemeClr val="tx1"/>
                </a:solidFill>
                <a:latin typeface="+mn-ea"/>
                <a:ea typeface="+mn-ea"/>
              </a:rPr>
              <a:t>962</a:t>
            </a:r>
            <a:r>
              <a:rPr lang="ko-KR" altLang="en-US" sz="1400" u="sng" kern="0" dirty="0">
                <a:solidFill>
                  <a:schemeClr val="tx1"/>
                </a:solidFill>
                <a:latin typeface="+mn-ea"/>
                <a:ea typeface="+mn-ea"/>
              </a:rPr>
              <a:t>억 달러에 이를 것으로 예상</a:t>
            </a:r>
            <a:r>
              <a:rPr lang="ko-KR" altLang="en-US" sz="1400" kern="0" dirty="0">
                <a:solidFill>
                  <a:schemeClr val="tx1"/>
                </a:solidFill>
                <a:latin typeface="+mn-ea"/>
                <a:ea typeface="+mn-ea"/>
              </a:rPr>
              <a:t>되며</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 </a:t>
            </a:r>
            <a:r>
              <a:rPr lang="ko-KR" altLang="en-US" sz="1400" u="sng" kern="0" dirty="0">
                <a:solidFill>
                  <a:schemeClr val="tx1"/>
                </a:solidFill>
                <a:latin typeface="+mn-ea"/>
                <a:ea typeface="+mn-ea"/>
              </a:rPr>
              <a:t>아시아 태평양 지역은 </a:t>
            </a:r>
            <a:r>
              <a:rPr lang="ko-KR" altLang="en-US" sz="1400" kern="0" dirty="0">
                <a:solidFill>
                  <a:schemeClr val="tx1"/>
                </a:solidFill>
                <a:latin typeface="+mn-ea"/>
                <a:ea typeface="+mn-ea"/>
              </a:rPr>
              <a:t>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시장의 </a:t>
            </a:r>
            <a:r>
              <a:rPr lang="en-US" altLang="ko-KR" sz="1400" u="sng" kern="0" dirty="0">
                <a:solidFill>
                  <a:schemeClr val="tx1"/>
                </a:solidFill>
                <a:latin typeface="+mn-ea"/>
                <a:ea typeface="+mn-ea"/>
              </a:rPr>
              <a:t>25% </a:t>
            </a:r>
            <a:r>
              <a:rPr lang="ko-KR" altLang="en-US" sz="1400" u="sng" kern="0" dirty="0">
                <a:solidFill>
                  <a:schemeClr val="tx1"/>
                </a:solidFill>
                <a:latin typeface="+mn-ea"/>
                <a:ea typeface="+mn-ea"/>
              </a:rPr>
              <a:t>이상의 점유율</a:t>
            </a:r>
            <a:r>
              <a:rPr lang="ko-KR" altLang="en-US" sz="1400" kern="0" dirty="0">
                <a:solidFill>
                  <a:schemeClr val="tx1"/>
                </a:solidFill>
                <a:latin typeface="+mn-ea"/>
                <a:ea typeface="+mn-ea"/>
              </a:rPr>
              <a:t>을 차지하고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향후에도 높은 성장세를 유지할 것으로 전망됨</a:t>
            </a:r>
            <a:r>
              <a:rPr lang="en-US" altLang="ko-KR" sz="1400" kern="0" dirty="0">
                <a:solidFill>
                  <a:schemeClr val="tx1"/>
                </a:solidFill>
                <a:latin typeface="+mn-ea"/>
                <a:ea typeface="+mn-ea"/>
              </a:rPr>
              <a:t>[2]</a:t>
            </a:r>
          </a:p>
        </p:txBody>
      </p:sp>
      <p:pic>
        <p:nvPicPr>
          <p:cNvPr id="5" name="Picture 0">
            <a:extLst>
              <a:ext uri="{FF2B5EF4-FFF2-40B4-BE49-F238E27FC236}">
                <a16:creationId xmlns:a16="http://schemas.microsoft.com/office/drawing/2014/main" id="{4056FE2F-62F5-8A03-4F11-69BA990B9A5E}"/>
              </a:ext>
            </a:extLst>
          </p:cNvPr>
          <p:cNvPicPr>
            <a:picLocks noChangeAspect="1"/>
          </p:cNvPicPr>
          <p:nvPr/>
        </p:nvPicPr>
        <p:blipFill>
          <a:blip r:embed="rId3"/>
          <a:stretch>
            <a:fillRect/>
          </a:stretch>
        </p:blipFill>
        <p:spPr>
          <a:xfrm>
            <a:off x="4357725" y="3578609"/>
            <a:ext cx="4157707" cy="2376995"/>
          </a:xfrm>
          <a:prstGeom prst="rect">
            <a:avLst/>
          </a:prstGeom>
          <a:noFill/>
          <a:ln>
            <a:noFill/>
          </a:ln>
          <a:effectLst/>
        </p:spPr>
      </p:pic>
      <p:sp>
        <p:nvSpPr>
          <p:cNvPr id="6" name="Rectangle 3">
            <a:extLst>
              <a:ext uri="{FF2B5EF4-FFF2-40B4-BE49-F238E27FC236}">
                <a16:creationId xmlns:a16="http://schemas.microsoft.com/office/drawing/2014/main" id="{2278F7FE-F2AA-A2B2-11AF-0DBB03B411BC}"/>
              </a:ext>
            </a:extLst>
          </p:cNvPr>
          <p:cNvSpPr txBox="1">
            <a:spLocks noChangeArrowheads="1"/>
          </p:cNvSpPr>
          <p:nvPr/>
        </p:nvSpPr>
        <p:spPr bwMode="auto">
          <a:xfrm>
            <a:off x="191439" y="3609002"/>
            <a:ext cx="3930556" cy="164961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모듈 제조 공정의 정밀성과 신뢰성 확보</a:t>
            </a:r>
            <a:r>
              <a:rPr lang="ko-KR" altLang="en-US" sz="1400" kern="0" dirty="0">
                <a:solidFill>
                  <a:schemeClr val="tx1"/>
                </a:solidFill>
                <a:latin typeface="+mn-ea"/>
                <a:ea typeface="+mn-ea"/>
              </a:rPr>
              <a:t>는 필수 과제로 부상</a:t>
            </a:r>
            <a:endParaRPr lang="en-US" altLang="ko-KR" sz="1400" kern="0" dirty="0">
              <a:solidFill>
                <a:schemeClr val="accent1">
                  <a:lumMod val="75000"/>
                </a:schemeClr>
              </a:solidFill>
              <a:latin typeface="+mn-ea"/>
              <a:ea typeface="+mn-ea"/>
            </a:endParaRPr>
          </a:p>
        </p:txBody>
      </p:sp>
      <p:sp>
        <p:nvSpPr>
          <p:cNvPr id="13" name="TextBox 12">
            <a:extLst>
              <a:ext uri="{FF2B5EF4-FFF2-40B4-BE49-F238E27FC236}">
                <a16:creationId xmlns:a16="http://schemas.microsoft.com/office/drawing/2014/main" id="{28C47E67-8A41-076E-E7CC-74E4C04A4469}"/>
              </a:ext>
            </a:extLst>
          </p:cNvPr>
          <p:cNvSpPr txBox="1"/>
          <p:nvPr/>
        </p:nvSpPr>
        <p:spPr>
          <a:xfrm>
            <a:off x="4734208" y="5955604"/>
            <a:ext cx="3646223" cy="276999"/>
          </a:xfrm>
          <a:prstGeom prst="rect">
            <a:avLst/>
          </a:prstGeom>
          <a:noFill/>
        </p:spPr>
        <p:txBody>
          <a:bodyPr wrap="square" rtlCol="0">
            <a:spAutoFit/>
          </a:bodyPr>
          <a:lstStyle/>
          <a:p>
            <a:pPr defTabSz="457200" fontAlgn="auto">
              <a:spcBef>
                <a:spcPts val="0"/>
              </a:spcBef>
              <a:spcAft>
                <a:spcPts val="0"/>
              </a:spcAft>
            </a:pPr>
            <a:r>
              <a:rPr lang="en-US" altLang="ko-KR" sz="1200" b="1" dirty="0">
                <a:solidFill>
                  <a:prstClr val="black"/>
                </a:solidFill>
                <a:latin typeface="Calibri" panose="020F0502020204030204"/>
              </a:rPr>
              <a:t>[</a:t>
            </a:r>
            <a:r>
              <a:rPr lang="ko-KR" altLang="en-US" sz="1200" b="1" dirty="0">
                <a:solidFill>
                  <a:prstClr val="black"/>
                </a:solidFill>
                <a:latin typeface="Calibri" panose="020F0502020204030204"/>
              </a:rPr>
              <a:t>글로벌 </a:t>
            </a:r>
            <a:r>
              <a:rPr lang="en-US" altLang="ko-KR" sz="1200" b="1" dirty="0">
                <a:solidFill>
                  <a:prstClr val="black"/>
                </a:solidFill>
                <a:latin typeface="Calibri" panose="020F0502020204030204"/>
              </a:rPr>
              <a:t>PCB </a:t>
            </a:r>
            <a:r>
              <a:rPr lang="ko-KR" altLang="en-US" sz="1200" b="1" dirty="0">
                <a:solidFill>
                  <a:prstClr val="black"/>
                </a:solidFill>
                <a:latin typeface="Calibri" panose="020F0502020204030204"/>
              </a:rPr>
              <a:t>어셈블리 시장 규모 </a:t>
            </a:r>
            <a:r>
              <a:rPr lang="en-US" altLang="ko-KR" sz="1200" b="1" dirty="0">
                <a:solidFill>
                  <a:prstClr val="black"/>
                </a:solidFill>
                <a:latin typeface="Calibri" panose="020F0502020204030204"/>
              </a:rPr>
              <a:t>[1]]</a:t>
            </a:r>
            <a:endParaRPr lang="ko-KR" altLang="en-US" sz="1200" b="1" dirty="0">
              <a:solidFill>
                <a:prstClr val="black"/>
              </a:solidFill>
              <a:latin typeface="Calibri" panose="020F0502020204030204"/>
            </a:endParaRPr>
          </a:p>
        </p:txBody>
      </p:sp>
    </p:spTree>
    <p:extLst>
      <p:ext uri="{BB962C8B-B14F-4D97-AF65-F5344CB8AC3E}">
        <p14:creationId xmlns:p14="http://schemas.microsoft.com/office/powerpoint/2010/main" val="26882153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17BE-8F9A-323D-27EA-21DAD93E5E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341DF96-9A88-ECB6-2A08-2B88AE2D4230}"/>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30F5EB9-0D89-CAA9-D6F2-C5104D50BA4A}"/>
              </a:ext>
            </a:extLst>
          </p:cNvPr>
          <p:cNvSpPr txBox="1">
            <a:spLocks noChangeArrowheads="1"/>
          </p:cNvSpPr>
          <p:nvPr/>
        </p:nvSpPr>
        <p:spPr bwMode="auto">
          <a:xfrm>
            <a:off x="203398" y="998973"/>
            <a:ext cx="8312034" cy="327467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SMT(Surface Mounting Technology,</a:t>
            </a:r>
            <a:r>
              <a:rPr lang="ko-KR" altLang="en-US" sz="1400" kern="0" dirty="0">
                <a:solidFill>
                  <a:schemeClr val="tx1"/>
                </a:solidFill>
                <a:latin typeface="+mn-ea"/>
                <a:ea typeface="+mn-ea"/>
              </a:rPr>
              <a:t> 표면실장기술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를 제조하는 과정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부품을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기판 위에 정밀하게 </a:t>
            </a:r>
            <a:r>
              <a:rPr lang="ko-KR" altLang="en-US" sz="1400" kern="0" dirty="0" err="1">
                <a:solidFill>
                  <a:schemeClr val="tx1"/>
                </a:solidFill>
                <a:latin typeface="+mn-ea"/>
                <a:ea typeface="+mn-ea"/>
              </a:rPr>
              <a:t>실장하는</a:t>
            </a:r>
            <a:r>
              <a:rPr lang="ko-KR" altLang="en-US" sz="1400" kern="0" dirty="0">
                <a:solidFill>
                  <a:schemeClr val="tx1"/>
                </a:solidFill>
                <a:latin typeface="+mn-ea"/>
                <a:ea typeface="+mn-ea"/>
              </a:rPr>
              <a:t> 핵심 공정임</a:t>
            </a:r>
            <a:r>
              <a:rPr lang="en-US" altLang="ko-KR" sz="1400" kern="0" dirty="0">
                <a:solidFill>
                  <a:schemeClr val="tx1"/>
                </a:solidFill>
                <a:latin typeface="+mn-ea"/>
                <a:ea typeface="+mn-ea"/>
              </a:rPr>
              <a:t>.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2022</a:t>
            </a:r>
            <a:r>
              <a:rPr lang="ko-KR" altLang="en-US" sz="1400" kern="0" dirty="0">
                <a:solidFill>
                  <a:schemeClr val="tx1"/>
                </a:solidFill>
                <a:latin typeface="+mn-ea"/>
                <a:ea typeface="+mn-ea"/>
              </a:rPr>
              <a:t>년 ‘</a:t>
            </a:r>
            <a:r>
              <a:rPr lang="en-US" altLang="ko-KR" sz="1400" kern="0" dirty="0">
                <a:solidFill>
                  <a:schemeClr val="tx1"/>
                </a:solidFill>
                <a:latin typeface="+mn-ea"/>
                <a:ea typeface="+mn-ea"/>
              </a:rPr>
              <a:t>PCB </a:t>
            </a:r>
            <a:r>
              <a:rPr lang="ko-KR" altLang="en-US" sz="1400" kern="0" dirty="0" err="1">
                <a:solidFill>
                  <a:schemeClr val="tx1"/>
                </a:solidFill>
                <a:latin typeface="+mn-ea"/>
                <a:ea typeface="+mn-ea"/>
              </a:rPr>
              <a:t>산업혁신센터’에</a:t>
            </a:r>
            <a:r>
              <a:rPr lang="ko-KR" altLang="en-US" sz="1400" kern="0" dirty="0">
                <a:solidFill>
                  <a:schemeClr val="tx1"/>
                </a:solidFill>
                <a:latin typeface="+mn-ea"/>
                <a:ea typeface="+mn-ea"/>
              </a:rPr>
              <a:t> 따르면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전자기기에서 주로 발생하는 불량 및 공정 단계를 아래와 같이 분석하였고</a:t>
            </a:r>
            <a:r>
              <a:rPr lang="en-US" altLang="ko-KR" sz="1400" kern="0" dirty="0">
                <a:solidFill>
                  <a:schemeClr val="tx1"/>
                </a:solidFill>
                <a:latin typeface="+mn-ea"/>
                <a:ea typeface="+mn-ea"/>
              </a:rPr>
              <a:t>, </a:t>
            </a:r>
            <a:r>
              <a:rPr lang="ko-KR" altLang="en-US" sz="1400" u="sng" kern="0" dirty="0">
                <a:solidFill>
                  <a:schemeClr val="tx1"/>
                </a:solidFill>
                <a:latin typeface="+mn-ea"/>
                <a:ea typeface="+mn-ea"/>
              </a:rPr>
              <a:t>불량 발생처</a:t>
            </a:r>
            <a:r>
              <a:rPr lang="ko-KR" altLang="en-US" sz="1400" kern="0" dirty="0">
                <a:solidFill>
                  <a:schemeClr val="tx1"/>
                </a:solidFill>
                <a:latin typeface="+mn-ea"/>
                <a:ea typeface="+mn-ea"/>
              </a:rPr>
              <a:t>는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제조에서 </a:t>
            </a:r>
            <a:r>
              <a:rPr lang="en-US" altLang="ko-KR" sz="1400" kern="0" dirty="0">
                <a:solidFill>
                  <a:schemeClr val="tx1"/>
                </a:solidFill>
                <a:latin typeface="+mn-ea"/>
                <a:ea typeface="+mn-ea"/>
              </a:rPr>
              <a:t>22%, </a:t>
            </a:r>
            <a:r>
              <a:rPr lang="en-US" altLang="ko-KR" sz="1400" u="sng" kern="0" dirty="0">
                <a:solidFill>
                  <a:schemeClr val="tx1"/>
                </a:solidFill>
                <a:latin typeface="+mn-ea"/>
                <a:ea typeface="+mn-ea"/>
              </a:rPr>
              <a:t>SMT</a:t>
            </a:r>
            <a:r>
              <a:rPr lang="ko-KR" altLang="en-US" sz="1400" u="sng" kern="0" dirty="0">
                <a:solidFill>
                  <a:schemeClr val="tx1"/>
                </a:solidFill>
                <a:latin typeface="+mn-ea"/>
                <a:ea typeface="+mn-ea"/>
              </a:rPr>
              <a:t>에서 </a:t>
            </a:r>
            <a:r>
              <a:rPr lang="en-US" altLang="ko-KR" sz="1400" u="sng" kern="0" dirty="0">
                <a:solidFill>
                  <a:schemeClr val="tx1"/>
                </a:solidFill>
                <a:latin typeface="+mn-ea"/>
                <a:ea typeface="+mn-ea"/>
              </a:rPr>
              <a:t>47% </a:t>
            </a:r>
            <a:r>
              <a:rPr lang="ko-KR" altLang="en-US" sz="1400" kern="0" dirty="0">
                <a:solidFill>
                  <a:schemeClr val="tx1"/>
                </a:solidFill>
                <a:latin typeface="+mn-ea"/>
                <a:ea typeface="+mn-ea"/>
              </a:rPr>
              <a:t>그리고 </a:t>
            </a:r>
            <a:r>
              <a:rPr lang="en-US" altLang="ko-KR" sz="1400" kern="0" dirty="0">
                <a:solidFill>
                  <a:schemeClr val="tx1"/>
                </a:solidFill>
                <a:latin typeface="+mn-ea"/>
                <a:ea typeface="+mn-ea"/>
              </a:rPr>
              <a:t>Field</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28%</a:t>
            </a:r>
            <a:r>
              <a:rPr lang="ko-KR" altLang="en-US" sz="1400" kern="0" dirty="0">
                <a:solidFill>
                  <a:schemeClr val="tx1"/>
                </a:solidFill>
                <a:latin typeface="+mn-ea"/>
                <a:ea typeface="+mn-ea"/>
              </a:rPr>
              <a:t>가 나온 것으로 조사되었음 </a:t>
            </a:r>
            <a:r>
              <a:rPr lang="en-US" altLang="ko-KR" sz="1400" kern="0" dirty="0">
                <a:solidFill>
                  <a:schemeClr val="tx1"/>
                </a:solidFill>
                <a:latin typeface="+mn-ea"/>
                <a:ea typeface="+mn-ea"/>
              </a:rPr>
              <a:t>[3]</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이와 같이 </a:t>
            </a:r>
            <a:r>
              <a:rPr lang="en-US" altLang="ko-KR" sz="1400" u="sng" kern="0" dirty="0">
                <a:solidFill>
                  <a:schemeClr val="tx1"/>
                </a:solidFill>
                <a:latin typeface="+mn-ea"/>
                <a:ea typeface="+mn-ea"/>
              </a:rPr>
              <a:t>SMT </a:t>
            </a:r>
            <a:r>
              <a:rPr lang="ko-KR" altLang="en-US" sz="1400" u="sng" kern="0" dirty="0">
                <a:solidFill>
                  <a:schemeClr val="tx1"/>
                </a:solidFill>
                <a:latin typeface="+mn-ea"/>
                <a:ea typeface="+mn-ea"/>
              </a:rPr>
              <a:t>공정에서 발생하는</a:t>
            </a:r>
            <a:r>
              <a:rPr lang="en-US" altLang="ko-KR" sz="1400" u="sng" kern="0" dirty="0">
                <a:solidFill>
                  <a:schemeClr val="tx1"/>
                </a:solidFill>
                <a:latin typeface="+mn-ea"/>
              </a:rPr>
              <a:t> </a:t>
            </a:r>
            <a:r>
              <a:rPr lang="ko-KR" altLang="en-US" sz="1400" u="sng" kern="0" dirty="0">
                <a:solidFill>
                  <a:schemeClr val="tx1"/>
                </a:solidFill>
                <a:latin typeface="+mn-ea"/>
                <a:ea typeface="+mn-ea"/>
              </a:rPr>
              <a:t>불량이 전체 불량의 거의 절반</a:t>
            </a:r>
            <a:r>
              <a:rPr lang="ko-KR" altLang="en-US" sz="1400" kern="0" dirty="0">
                <a:solidFill>
                  <a:schemeClr val="tx1"/>
                </a:solidFill>
                <a:latin typeface="+mn-ea"/>
                <a:ea typeface="+mn-ea"/>
              </a:rPr>
              <a:t>을 차지하고 있다는 점은 해당 공정에서의 </a:t>
            </a:r>
            <a:r>
              <a:rPr lang="ko-KR" altLang="en-US" sz="1400" u="sng" kern="0" dirty="0">
                <a:solidFill>
                  <a:schemeClr val="tx1"/>
                </a:solidFill>
                <a:latin typeface="+mn-ea"/>
                <a:ea typeface="+mn-ea"/>
              </a:rPr>
              <a:t>품질 관리 및 불량 검출의 중요성</a:t>
            </a:r>
            <a:r>
              <a:rPr lang="ko-KR" altLang="en-US" sz="1400" kern="0" dirty="0">
                <a:solidFill>
                  <a:schemeClr val="tx1"/>
                </a:solidFill>
                <a:latin typeface="+mn-ea"/>
                <a:ea typeface="+mn-ea"/>
              </a:rPr>
              <a:t>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p:txBody>
      </p:sp>
      <p:pic>
        <p:nvPicPr>
          <p:cNvPr id="3" name="_x537775448">
            <a:extLst>
              <a:ext uri="{FF2B5EF4-FFF2-40B4-BE49-F238E27FC236}">
                <a16:creationId xmlns:a16="http://schemas.microsoft.com/office/drawing/2014/main" id="{86DD9D3A-B1C2-6D7B-7281-48D9B41BB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971" y="3945586"/>
            <a:ext cx="5220058" cy="1946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41CB25-B339-A508-5120-309A8863FC91}"/>
              </a:ext>
            </a:extLst>
          </p:cNvPr>
          <p:cNvSpPr txBox="1"/>
          <p:nvPr/>
        </p:nvSpPr>
        <p:spPr>
          <a:xfrm>
            <a:off x="2276884" y="5891602"/>
            <a:ext cx="4848174" cy="276999"/>
          </a:xfrm>
          <a:prstGeom prst="rect">
            <a:avLst/>
          </a:prstGeom>
          <a:noFill/>
        </p:spPr>
        <p:txBody>
          <a:bodyPr wrap="square" rtlCol="0">
            <a:spAutoFit/>
          </a:bodyPr>
          <a:lstStyle/>
          <a:p>
            <a:pPr defTabSz="457200" fontAlgn="auto">
              <a:spcBef>
                <a:spcPts val="0"/>
              </a:spcBef>
              <a:spcAft>
                <a:spcPts val="0"/>
              </a:spcAft>
            </a:pPr>
            <a:r>
              <a:rPr lang="en-US" altLang="ko-KR" sz="1200" b="1" dirty="0">
                <a:solidFill>
                  <a:prstClr val="black"/>
                </a:solidFill>
                <a:latin typeface="Calibri" panose="020F0502020204030204"/>
              </a:rPr>
              <a:t>[</a:t>
            </a:r>
            <a:r>
              <a:rPr lang="ko-KR" altLang="en-US" sz="1200" b="1" dirty="0">
                <a:solidFill>
                  <a:prstClr val="black"/>
                </a:solidFill>
                <a:latin typeface="Calibri" panose="020F0502020204030204"/>
              </a:rPr>
              <a:t>전자기기의 공정 단계에 따른 불량 발생 내역  </a:t>
            </a:r>
            <a:r>
              <a:rPr lang="en-US" altLang="ko-KR" sz="1200" b="1" dirty="0">
                <a:solidFill>
                  <a:prstClr val="black"/>
                </a:solidFill>
                <a:latin typeface="Calibri" panose="020F0502020204030204"/>
              </a:rPr>
              <a:t>(2022</a:t>
            </a:r>
            <a:r>
              <a:rPr lang="ko-KR" altLang="en-US" sz="1200" b="1" dirty="0">
                <a:solidFill>
                  <a:prstClr val="black"/>
                </a:solidFill>
                <a:latin typeface="Calibri" panose="020F0502020204030204"/>
              </a:rPr>
              <a:t>년</a:t>
            </a:r>
            <a:r>
              <a:rPr lang="en-US" altLang="ko-KR" sz="1200" b="1" dirty="0">
                <a:solidFill>
                  <a:prstClr val="black"/>
                </a:solidFill>
                <a:latin typeface="Calibri" panose="020F0502020204030204"/>
              </a:rPr>
              <a:t>) [3]]</a:t>
            </a:r>
            <a:endParaRPr lang="ko-KR" altLang="en-US" sz="1200" b="1" dirty="0">
              <a:solidFill>
                <a:prstClr val="black"/>
              </a:solidFill>
              <a:latin typeface="Calibri" panose="020F0502020204030204"/>
            </a:endParaRPr>
          </a:p>
        </p:txBody>
      </p:sp>
    </p:spTree>
    <p:extLst>
      <p:ext uri="{BB962C8B-B14F-4D97-AF65-F5344CB8AC3E}">
        <p14:creationId xmlns:p14="http://schemas.microsoft.com/office/powerpoint/2010/main" val="41048645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887C-BD24-4B66-9646-DDC9B42B948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6F4557E-2C32-240D-482B-207E025F3F15}"/>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2D5B34D-4136-D232-5F47-B95F97028679}"/>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 </a:t>
            </a:r>
            <a:r>
              <a:rPr lang="en-US" altLang="ko-KR" sz="1600" kern="0" dirty="0">
                <a:solidFill>
                  <a:schemeClr val="tx1"/>
                </a:solidFill>
                <a:latin typeface="+mn-ea"/>
                <a:ea typeface="+mn-ea"/>
              </a:rPr>
              <a:t>[</a:t>
            </a:r>
            <a:r>
              <a:rPr lang="ko-KR" altLang="en-US" sz="1600" kern="0" dirty="0">
                <a:solidFill>
                  <a:schemeClr val="tx1"/>
                </a:solidFill>
                <a:latin typeface="+mn-ea"/>
                <a:ea typeface="+mn-ea"/>
              </a:rPr>
              <a:t>계속</a:t>
            </a:r>
            <a:r>
              <a:rPr lang="en-US" altLang="ko-KR" sz="1600" kern="0" dirty="0">
                <a:solidFill>
                  <a:schemeClr val="tx1"/>
                </a:solidFill>
                <a:latin typeface="+mn-ea"/>
                <a:ea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현재 많은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제조 </a:t>
            </a:r>
            <a:r>
              <a:rPr lang="ko-KR" altLang="en-US" sz="1400" kern="0" dirty="0" err="1">
                <a:solidFill>
                  <a:schemeClr val="tx1"/>
                </a:solidFill>
                <a:latin typeface="+mn-ea"/>
                <a:ea typeface="+mn-ea"/>
              </a:rPr>
              <a:t>기업들에서는</a:t>
            </a:r>
            <a:r>
              <a:rPr lang="ko-KR" altLang="en-US" sz="1400" kern="0" dirty="0">
                <a:solidFill>
                  <a:schemeClr val="tx1"/>
                </a:solidFill>
                <a:latin typeface="+mn-ea"/>
                <a:ea typeface="+mn-ea"/>
              </a:rPr>
              <a:t> 품질 관리를 위해 완제품 검사 단계에서 </a:t>
            </a:r>
            <a:r>
              <a:rPr lang="en-US" altLang="ko-KR" sz="1400" kern="0" dirty="0">
                <a:solidFill>
                  <a:schemeClr val="tx1"/>
                </a:solidFill>
                <a:latin typeface="+mn-ea"/>
                <a:ea typeface="+mn-ea"/>
              </a:rPr>
              <a:t>AOI(Automated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설비는 약간의 오차나 비정형 패턴이 있는 경우에도 모두 불량으로 판단하는 경향이 있어 </a:t>
            </a:r>
            <a:r>
              <a:rPr lang="ko-KR" altLang="en-US" sz="1400" u="sng" kern="0" dirty="0">
                <a:solidFill>
                  <a:schemeClr val="tx1"/>
                </a:solidFill>
                <a:latin typeface="+mn-ea"/>
                <a:ea typeface="+mn-ea"/>
              </a:rPr>
              <a:t>결과적으로 가성 불량 </a:t>
            </a:r>
            <a:r>
              <a:rPr lang="en-US" altLang="ko-KR" sz="1400" u="sng" kern="0" dirty="0">
                <a:solidFill>
                  <a:schemeClr val="tx1"/>
                </a:solidFill>
                <a:latin typeface="+mn-ea"/>
                <a:ea typeface="+mn-ea"/>
              </a:rPr>
              <a:t>(false defect) </a:t>
            </a:r>
            <a:r>
              <a:rPr lang="ko-KR" altLang="en-US" sz="1400" u="sng" kern="0" dirty="0">
                <a:solidFill>
                  <a:schemeClr val="tx1"/>
                </a:solidFill>
                <a:latin typeface="+mn-ea"/>
                <a:ea typeface="+mn-ea"/>
              </a:rPr>
              <a:t>발생률을 높이며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실제 불량 유형에 대한 구체적인 정보 제공이 미흡하다는 한계가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이는 </a:t>
            </a:r>
            <a:r>
              <a:rPr lang="ko-KR" altLang="en-US" sz="1400" u="sng" kern="0" dirty="0">
                <a:solidFill>
                  <a:schemeClr val="tx1"/>
                </a:solidFill>
                <a:latin typeface="+mn-ea"/>
                <a:ea typeface="+mn-ea"/>
              </a:rPr>
              <a:t>육안 검사의 병행을 필요</a:t>
            </a:r>
            <a:r>
              <a:rPr lang="ko-KR" altLang="en-US" sz="1400" kern="0" dirty="0">
                <a:solidFill>
                  <a:schemeClr val="tx1"/>
                </a:solidFill>
                <a:latin typeface="+mn-ea"/>
                <a:ea typeface="+mn-ea"/>
              </a:rPr>
              <a:t>로 하게 만들어 검사 비용과 시간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인력 자원을 증가시키는 요인으로 작용함</a:t>
            </a:r>
            <a:endParaRPr lang="en-US" altLang="ko-KR" sz="1400" kern="0" dirty="0">
              <a:solidFill>
                <a:schemeClr val="tx1"/>
              </a:solidFill>
              <a:latin typeface="+mn-ea"/>
              <a:ea typeface="+mn-ea"/>
            </a:endParaRPr>
          </a:p>
        </p:txBody>
      </p:sp>
      <p:pic>
        <p:nvPicPr>
          <p:cNvPr id="5" name="_x537757520">
            <a:extLst>
              <a:ext uri="{FF2B5EF4-FFF2-40B4-BE49-F238E27FC236}">
                <a16:creationId xmlns:a16="http://schemas.microsoft.com/office/drawing/2014/main" id="{7A7F5113-6FB0-8AD0-2A03-567ED38EA0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1997" y="3270728"/>
            <a:ext cx="4676551" cy="2588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1DDDB08-349E-A9B8-ACF3-A10EB1BEB371}"/>
              </a:ext>
            </a:extLst>
          </p:cNvPr>
          <p:cNvSpPr txBox="1">
            <a:spLocks noChangeArrowheads="1"/>
          </p:cNvSpPr>
          <p:nvPr/>
        </p:nvSpPr>
        <p:spPr bwMode="auto">
          <a:xfrm>
            <a:off x="203397" y="3569280"/>
            <a:ext cx="4278601" cy="192969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실제 현장 사례에 따르면</a:t>
            </a:r>
            <a:r>
              <a:rPr lang="en-US" altLang="ko-KR" sz="1400" kern="0" dirty="0">
                <a:solidFill>
                  <a:schemeClr val="tx1"/>
                </a:solidFill>
                <a:latin typeface="+mn-ea"/>
                <a:ea typeface="+mn-ea"/>
              </a:rPr>
              <a:t>, </a:t>
            </a:r>
            <a:r>
              <a:rPr lang="en-US" altLang="ko-KR" sz="1400" u="sng" kern="0" dirty="0">
                <a:solidFill>
                  <a:schemeClr val="tx1"/>
                </a:solidFill>
                <a:latin typeface="+mn-ea"/>
                <a:ea typeface="+mn-ea"/>
              </a:rPr>
              <a:t>AOI</a:t>
            </a:r>
            <a:r>
              <a:rPr lang="ko-KR" altLang="en-US" sz="1400" u="sng" kern="0" dirty="0">
                <a:solidFill>
                  <a:schemeClr val="tx1"/>
                </a:solidFill>
                <a:latin typeface="+mn-ea"/>
                <a:ea typeface="+mn-ea"/>
              </a:rPr>
              <a:t>에서 탐지된 불량 중 약 </a:t>
            </a:r>
            <a:r>
              <a:rPr lang="en-US" altLang="ko-KR" sz="1400" u="sng" kern="0" dirty="0">
                <a:solidFill>
                  <a:schemeClr val="tx1"/>
                </a:solidFill>
                <a:latin typeface="+mn-ea"/>
                <a:ea typeface="+mn-ea"/>
              </a:rPr>
              <a:t>90% </a:t>
            </a:r>
            <a:r>
              <a:rPr lang="ko-KR" altLang="en-US" sz="1400" u="sng" kern="0" dirty="0">
                <a:solidFill>
                  <a:schemeClr val="tx1"/>
                </a:solidFill>
                <a:latin typeface="+mn-ea"/>
                <a:ea typeface="+mn-ea"/>
              </a:rPr>
              <a:t>이상이 가성 불량</a:t>
            </a:r>
            <a:r>
              <a:rPr lang="ko-KR" altLang="en-US" sz="1400" kern="0" dirty="0">
                <a:solidFill>
                  <a:schemeClr val="tx1"/>
                </a:solidFill>
                <a:latin typeface="+mn-ea"/>
                <a:ea typeface="+mn-ea"/>
              </a:rPr>
              <a:t>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육안 검사자의 판별을 통해서만 실제 불량 여부가 확정되고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이와 같은 불필요한 검사 반복은 </a:t>
            </a:r>
            <a:r>
              <a:rPr lang="ko-KR" altLang="en-US" sz="1400" u="sng" kern="0" dirty="0">
                <a:solidFill>
                  <a:schemeClr val="tx1"/>
                </a:solidFill>
                <a:latin typeface="+mn-ea"/>
                <a:ea typeface="+mn-ea"/>
              </a:rPr>
              <a:t>생산성 저하</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검사 비용 증가</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공정 지연 등의 문제</a:t>
            </a:r>
            <a:r>
              <a:rPr lang="ko-KR" altLang="en-US" sz="1400" kern="0" dirty="0">
                <a:solidFill>
                  <a:schemeClr val="tx1"/>
                </a:solidFill>
                <a:latin typeface="+mn-ea"/>
                <a:ea typeface="+mn-ea"/>
              </a:rPr>
              <a:t>로 이어지고 있음</a:t>
            </a:r>
            <a:endParaRPr lang="en-US" altLang="ko-KR" sz="1400" kern="0" dirty="0">
              <a:solidFill>
                <a:schemeClr val="tx1"/>
              </a:solidFill>
              <a:latin typeface="+mn-ea"/>
              <a:ea typeface="+mn-ea"/>
            </a:endParaRPr>
          </a:p>
        </p:txBody>
      </p:sp>
      <p:sp>
        <p:nvSpPr>
          <p:cNvPr id="7" name="TextBox 6">
            <a:extLst>
              <a:ext uri="{FF2B5EF4-FFF2-40B4-BE49-F238E27FC236}">
                <a16:creationId xmlns:a16="http://schemas.microsoft.com/office/drawing/2014/main" id="{85A9C973-7315-1165-33F9-83D381EF9C86}"/>
              </a:ext>
            </a:extLst>
          </p:cNvPr>
          <p:cNvSpPr txBox="1"/>
          <p:nvPr/>
        </p:nvSpPr>
        <p:spPr>
          <a:xfrm>
            <a:off x="4897118" y="5949028"/>
            <a:ext cx="4257303" cy="276999"/>
          </a:xfrm>
          <a:prstGeom prst="rect">
            <a:avLst/>
          </a:prstGeom>
          <a:noFill/>
        </p:spPr>
        <p:txBody>
          <a:bodyPr wrap="square" rtlCol="0">
            <a:spAutoFit/>
          </a:bodyPr>
          <a:lstStyle/>
          <a:p>
            <a:pPr defTabSz="457200" fontAlgn="auto">
              <a:spcBef>
                <a:spcPts val="0"/>
              </a:spcBef>
              <a:spcAft>
                <a:spcPts val="0"/>
              </a:spcAft>
            </a:pPr>
            <a:r>
              <a:rPr lang="en-US" altLang="ko-KR" sz="1200" b="1" dirty="0">
                <a:solidFill>
                  <a:prstClr val="black"/>
                </a:solidFill>
                <a:latin typeface="Calibri" panose="020F0502020204030204"/>
              </a:rPr>
              <a:t>[SMT </a:t>
            </a:r>
            <a:r>
              <a:rPr lang="ko-KR" altLang="en-US" sz="1200" b="1" dirty="0">
                <a:solidFill>
                  <a:prstClr val="black"/>
                </a:solidFill>
                <a:latin typeface="Calibri" panose="020F0502020204030204"/>
              </a:rPr>
              <a:t>공정에서 </a:t>
            </a:r>
            <a:r>
              <a:rPr lang="en-US" altLang="ko-KR" sz="1200" b="1" dirty="0">
                <a:solidFill>
                  <a:prstClr val="black"/>
                </a:solidFill>
                <a:latin typeface="Calibri" panose="020F0502020204030204"/>
              </a:rPr>
              <a:t>AOI </a:t>
            </a:r>
            <a:r>
              <a:rPr lang="ko-KR" altLang="en-US" sz="1200" b="1" dirty="0">
                <a:solidFill>
                  <a:prstClr val="black"/>
                </a:solidFill>
                <a:latin typeface="Calibri" panose="020F0502020204030204"/>
              </a:rPr>
              <a:t>이후의 진행 현황 </a:t>
            </a:r>
            <a:r>
              <a:rPr lang="en-US" altLang="ko-KR" sz="1200" b="1" dirty="0">
                <a:solidFill>
                  <a:prstClr val="black"/>
                </a:solidFill>
                <a:latin typeface="Calibri" panose="020F0502020204030204"/>
              </a:rPr>
              <a:t>(</a:t>
            </a:r>
            <a:r>
              <a:rPr lang="ko-KR" altLang="en-US" sz="1200" b="1" dirty="0">
                <a:solidFill>
                  <a:prstClr val="black"/>
                </a:solidFill>
                <a:latin typeface="Calibri" panose="020F0502020204030204"/>
              </a:rPr>
              <a:t>실제 현장 사례</a:t>
            </a:r>
            <a:r>
              <a:rPr lang="en-US" altLang="ko-KR" sz="1200" b="1" dirty="0">
                <a:solidFill>
                  <a:prstClr val="black"/>
                </a:solidFill>
                <a:latin typeface="Calibri" panose="020F0502020204030204"/>
              </a:rPr>
              <a:t>)]</a:t>
            </a:r>
            <a:endParaRPr lang="ko-KR" altLang="en-US" sz="1200" b="1" dirty="0">
              <a:solidFill>
                <a:prstClr val="black"/>
              </a:solidFill>
              <a:latin typeface="Calibri" panose="020F0502020204030204"/>
            </a:endParaRPr>
          </a:p>
        </p:txBody>
      </p:sp>
    </p:spTree>
    <p:extLst>
      <p:ext uri="{BB962C8B-B14F-4D97-AF65-F5344CB8AC3E}">
        <p14:creationId xmlns:p14="http://schemas.microsoft.com/office/powerpoint/2010/main" val="4452566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5A31E-A101-E1DD-FD28-2827E3D0B97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1DD4B80-16A8-9E40-EB91-697D3E56BB46}"/>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E3C828C9-E78E-4812-9AFA-2472BC693EA4}"/>
              </a:ext>
            </a:extLst>
          </p:cNvPr>
          <p:cNvSpPr txBox="1">
            <a:spLocks noChangeArrowheads="1"/>
          </p:cNvSpPr>
          <p:nvPr/>
        </p:nvSpPr>
        <p:spPr bwMode="auto">
          <a:xfrm>
            <a:off x="203398" y="998973"/>
            <a:ext cx="8688650" cy="497527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문제 정의 및 </a:t>
            </a:r>
            <a:r>
              <a:rPr lang="ko-KR" altLang="en-US" sz="1800" kern="0" dirty="0" err="1">
                <a:solidFill>
                  <a:schemeClr val="accent1">
                    <a:lumMod val="75000"/>
                  </a:schemeClr>
                </a:solidFill>
                <a:latin typeface="+mn-ea"/>
                <a:ea typeface="+mn-ea"/>
              </a:rPr>
              <a:t>기여점</a:t>
            </a:r>
            <a:endParaRPr lang="en-US" altLang="ko-KR" sz="1800" kern="0" dirty="0">
              <a:solidFill>
                <a:schemeClr val="accent1">
                  <a:lumMod val="75000"/>
                </a:schemeClr>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ea typeface="+mn-ea"/>
              </a:rPr>
              <a:t>따라서</a:t>
            </a:r>
            <a:r>
              <a:rPr lang="en-US" altLang="ko-KR" sz="1600" kern="0" dirty="0">
                <a:solidFill>
                  <a:schemeClr val="tx1"/>
                </a:solidFill>
                <a:latin typeface="+mn-ea"/>
                <a:ea typeface="+mn-ea"/>
              </a:rPr>
              <a:t>, </a:t>
            </a:r>
            <a:r>
              <a:rPr lang="ko-KR" altLang="en-US" sz="1600" kern="0" dirty="0">
                <a:solidFill>
                  <a:schemeClr val="tx1"/>
                </a:solidFill>
                <a:latin typeface="+mn-ea"/>
                <a:ea typeface="+mn-ea"/>
              </a:rPr>
              <a:t>본 문제를 해결하기 위해</a:t>
            </a:r>
            <a:r>
              <a:rPr lang="en-US" altLang="ko-KR" sz="1600" kern="0" dirty="0">
                <a:solidFill>
                  <a:schemeClr val="tx1"/>
                </a:solidFill>
                <a:latin typeface="+mn-ea"/>
                <a:ea typeface="+mn-ea"/>
              </a:rPr>
              <a:t>, YOLO </a:t>
            </a:r>
            <a:r>
              <a:rPr lang="ko-KR" altLang="en-US" sz="1600" kern="0" dirty="0">
                <a:solidFill>
                  <a:schemeClr val="tx1"/>
                </a:solidFill>
                <a:latin typeface="+mn-ea"/>
                <a:ea typeface="+mn-ea"/>
              </a:rPr>
              <a:t>기반의 딥러닝 객체 검출 알고리즘을 </a:t>
            </a:r>
            <a:r>
              <a:rPr lang="en-US" altLang="ko-KR" sz="1600" kern="0" dirty="0">
                <a:solidFill>
                  <a:schemeClr val="tx1"/>
                </a:solidFill>
                <a:latin typeface="+mn-ea"/>
                <a:ea typeface="+mn-ea"/>
              </a:rPr>
              <a:t>SMT </a:t>
            </a:r>
            <a:r>
              <a:rPr lang="ko-KR" altLang="en-US" sz="1600" kern="0" dirty="0">
                <a:solidFill>
                  <a:schemeClr val="tx1"/>
                </a:solidFill>
                <a:latin typeface="+mn-ea"/>
                <a:ea typeface="+mn-ea"/>
              </a:rPr>
              <a:t>공정의 불량 검출에 적용하여</a:t>
            </a:r>
            <a:r>
              <a:rPr lang="en-US" altLang="ko-KR" sz="1600" kern="0" dirty="0">
                <a:solidFill>
                  <a:schemeClr val="tx1"/>
                </a:solidFill>
                <a:latin typeface="+mn-ea"/>
                <a:ea typeface="+mn-ea"/>
              </a:rPr>
              <a:t> </a:t>
            </a:r>
            <a:r>
              <a:rPr lang="ko-KR" altLang="en-US" sz="1600" kern="0" dirty="0">
                <a:solidFill>
                  <a:schemeClr val="tx1"/>
                </a:solidFill>
                <a:latin typeface="+mn-ea"/>
                <a:ea typeface="+mn-ea"/>
              </a:rPr>
              <a:t>기존 </a:t>
            </a:r>
            <a:r>
              <a:rPr lang="en-US" altLang="ko-KR" sz="1600" kern="0" dirty="0">
                <a:solidFill>
                  <a:schemeClr val="tx1"/>
                </a:solidFill>
                <a:latin typeface="+mn-ea"/>
                <a:ea typeface="+mn-ea"/>
              </a:rPr>
              <a:t>AOI </a:t>
            </a:r>
            <a:r>
              <a:rPr lang="ko-KR" altLang="en-US" sz="1600" kern="0" dirty="0">
                <a:solidFill>
                  <a:schemeClr val="tx1"/>
                </a:solidFill>
                <a:latin typeface="+mn-ea"/>
                <a:ea typeface="+mn-ea"/>
              </a:rPr>
              <a:t>시스템이 갖는 한계를 보완하고자 함</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627062" lvl="2" indent="0">
              <a:lnSpc>
                <a:spcPct val="130000"/>
              </a:lnSpc>
              <a:spcBef>
                <a:spcPts val="600"/>
              </a:spcBef>
              <a:buNone/>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600" kern="0" dirty="0">
                <a:latin typeface="맑은 고딕" panose="020B0503020000020004" pitchFamily="50" charset="-127"/>
              </a:rPr>
              <a:t>본 연구는 실제 </a:t>
            </a:r>
            <a:r>
              <a:rPr lang="en-US" altLang="ko-KR" sz="1600" kern="0" dirty="0">
                <a:latin typeface="맑은 고딕" panose="020B0503020000020004" pitchFamily="50" charset="-127"/>
              </a:rPr>
              <a:t>SMT </a:t>
            </a:r>
            <a:r>
              <a:rPr lang="ko-KR" altLang="en-US" sz="1600" kern="0" dirty="0">
                <a:latin typeface="맑은 고딕" panose="020B0503020000020004" pitchFamily="50" charset="-127"/>
              </a:rPr>
              <a:t>제조 현장에 모델을 적용하지는 않지만</a:t>
            </a:r>
            <a:r>
              <a:rPr lang="en-US" altLang="ko-KR" sz="1600" kern="0" dirty="0">
                <a:latin typeface="맑은 고딕" panose="020B0503020000020004" pitchFamily="50" charset="-127"/>
              </a:rPr>
              <a:t>, </a:t>
            </a:r>
            <a:r>
              <a:rPr lang="ko-KR" altLang="en-US" sz="1600" kern="0" dirty="0">
                <a:latin typeface="맑은 고딕" panose="020B0503020000020004" pitchFamily="50" charset="-127"/>
              </a:rPr>
              <a:t>실제 공정 데이터를 기반으로 대표 불량 유형을 정의하여 자체 데이터셋을 구축해 실험을 진행함으로써</a:t>
            </a:r>
            <a:r>
              <a:rPr lang="en-US" altLang="ko-KR" sz="1600" kern="0" dirty="0">
                <a:latin typeface="맑은 고딕" panose="020B0503020000020004" pitchFamily="50" charset="-127"/>
              </a:rPr>
              <a:t>,</a:t>
            </a:r>
            <a:r>
              <a:rPr lang="ko-KR" altLang="en-US" sz="1600" kern="0" dirty="0">
                <a:latin typeface="맑은 고딕" panose="020B0503020000020004" pitchFamily="50" charset="-127"/>
              </a:rPr>
              <a:t> 현장 적용 가능성을 고려한 실증적 분석을 수행하였다는 점에서 의의가 있음</a:t>
            </a:r>
            <a:endParaRPr lang="en-US" altLang="ko-KR" sz="1600" kern="0" dirty="0">
              <a:solidFill>
                <a:schemeClr val="tx1"/>
              </a:solidFill>
              <a:latin typeface="+mn-ea"/>
              <a:ea typeface="+mn-ea"/>
            </a:endParaRPr>
          </a:p>
        </p:txBody>
      </p:sp>
      <p:sp>
        <p:nvSpPr>
          <p:cNvPr id="10" name="TextBox 9">
            <a:extLst>
              <a:ext uri="{FF2B5EF4-FFF2-40B4-BE49-F238E27FC236}">
                <a16:creationId xmlns:a16="http://schemas.microsoft.com/office/drawing/2014/main" id="{944076E4-22B0-4497-C7C2-3292BE69356E}"/>
              </a:ext>
            </a:extLst>
          </p:cNvPr>
          <p:cNvSpPr txBox="1"/>
          <p:nvPr/>
        </p:nvSpPr>
        <p:spPr>
          <a:xfrm>
            <a:off x="1943920" y="4319682"/>
            <a:ext cx="5594371" cy="369332"/>
          </a:xfrm>
          <a:prstGeom prst="rect">
            <a:avLst/>
          </a:prstGeom>
          <a:noFill/>
        </p:spPr>
        <p:txBody>
          <a:bodyPr wrap="square" rtlCol="0">
            <a:spAutoFit/>
          </a:bodyPr>
          <a:lstStyle/>
          <a:p>
            <a:pPr algn="l"/>
            <a:r>
              <a:rPr lang="ko-KR" altLang="en-US" b="1" dirty="0">
                <a:solidFill>
                  <a:schemeClr val="tx2"/>
                </a:solidFill>
                <a:latin typeface="+mn-ea"/>
              </a:rPr>
              <a:t>→ 실제 제조 데이터를 기반으로 한 데이터셋 구축</a:t>
            </a:r>
          </a:p>
        </p:txBody>
      </p:sp>
      <p:sp>
        <p:nvSpPr>
          <p:cNvPr id="11" name="직사각형 10">
            <a:extLst>
              <a:ext uri="{FF2B5EF4-FFF2-40B4-BE49-F238E27FC236}">
                <a16:creationId xmlns:a16="http://schemas.microsoft.com/office/drawing/2014/main" id="{A6B17ED4-38BC-3A73-B44F-C31A3271E507}"/>
              </a:ext>
            </a:extLst>
          </p:cNvPr>
          <p:cNvSpPr/>
          <p:nvPr/>
        </p:nvSpPr>
        <p:spPr bwMode="auto">
          <a:xfrm>
            <a:off x="1691968" y="2486993"/>
            <a:ext cx="3056292" cy="540006"/>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800" b="1" i="0" u="none" strike="noStrike" cap="none" normalizeH="0" baseline="0" dirty="0">
                <a:ln>
                  <a:noFill/>
                </a:ln>
                <a:solidFill>
                  <a:schemeClr val="tx1"/>
                </a:solidFill>
                <a:effectLst/>
                <a:latin typeface="Arial" charset="0"/>
              </a:rPr>
              <a:t>기존 </a:t>
            </a:r>
            <a:r>
              <a:rPr kumimoji="0" lang="en-US" altLang="ko-KR" sz="1800" b="1" i="0" u="none" strike="noStrike" cap="none" normalizeH="0" baseline="0" dirty="0">
                <a:ln>
                  <a:noFill/>
                </a:ln>
                <a:solidFill>
                  <a:schemeClr val="tx1"/>
                </a:solidFill>
                <a:effectLst/>
                <a:latin typeface="Arial" charset="0"/>
              </a:rPr>
              <a:t>AOI </a:t>
            </a:r>
            <a:r>
              <a:rPr kumimoji="0" lang="ko-KR" altLang="en-US" sz="1800" b="1" i="0" u="none" strike="noStrike" cap="none" normalizeH="0" baseline="0" dirty="0">
                <a:ln>
                  <a:noFill/>
                </a:ln>
                <a:solidFill>
                  <a:schemeClr val="tx1"/>
                </a:solidFill>
                <a:effectLst/>
                <a:latin typeface="Arial" charset="0"/>
              </a:rPr>
              <a:t>한계점 보완</a:t>
            </a:r>
          </a:p>
        </p:txBody>
      </p:sp>
      <p:sp>
        <p:nvSpPr>
          <p:cNvPr id="13" name="직사각형 12">
            <a:extLst>
              <a:ext uri="{FF2B5EF4-FFF2-40B4-BE49-F238E27FC236}">
                <a16:creationId xmlns:a16="http://schemas.microsoft.com/office/drawing/2014/main" id="{8BBEBC1B-3F3F-DF0F-CE35-D06038BC21CD}"/>
              </a:ext>
            </a:extLst>
          </p:cNvPr>
          <p:cNvSpPr/>
          <p:nvPr/>
        </p:nvSpPr>
        <p:spPr bwMode="auto">
          <a:xfrm>
            <a:off x="1691967" y="3639400"/>
            <a:ext cx="3056293" cy="540006"/>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ko-KR" altLang="en-US" b="1" dirty="0">
                <a:solidFill>
                  <a:schemeClr val="tx1"/>
                </a:solidFill>
                <a:latin typeface="+mn-ea"/>
              </a:rPr>
              <a:t>실제 산업 적용을 위한 연구</a:t>
            </a:r>
            <a:endParaRPr kumimoji="0" lang="ko-KR" altLang="en-US" sz="1800" b="1" i="0" u="none" strike="noStrike" cap="none" normalizeH="0" baseline="0" dirty="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4DA07BCC-377F-85D0-1EDB-FAE90C7CE423}"/>
              </a:ext>
            </a:extLst>
          </p:cNvPr>
          <p:cNvSpPr txBox="1"/>
          <p:nvPr/>
        </p:nvSpPr>
        <p:spPr>
          <a:xfrm>
            <a:off x="1943920" y="3129792"/>
            <a:ext cx="5594371" cy="369332"/>
          </a:xfrm>
          <a:prstGeom prst="rect">
            <a:avLst/>
          </a:prstGeom>
          <a:noFill/>
        </p:spPr>
        <p:txBody>
          <a:bodyPr wrap="square" rtlCol="0">
            <a:spAutoFit/>
          </a:bodyPr>
          <a:lstStyle/>
          <a:p>
            <a:pPr algn="l"/>
            <a:r>
              <a:rPr lang="ko-KR" altLang="en-US" b="1" dirty="0">
                <a:solidFill>
                  <a:schemeClr val="tx2"/>
                </a:solidFill>
                <a:latin typeface="+mn-ea"/>
              </a:rPr>
              <a:t>→ </a:t>
            </a:r>
            <a:r>
              <a:rPr lang="en-US" altLang="ko-KR" b="1" dirty="0">
                <a:solidFill>
                  <a:schemeClr val="tx2"/>
                </a:solidFill>
                <a:latin typeface="+mn-ea"/>
              </a:rPr>
              <a:t>YOLO </a:t>
            </a:r>
            <a:r>
              <a:rPr lang="ko-KR" altLang="en-US" b="1" dirty="0">
                <a:solidFill>
                  <a:schemeClr val="tx2"/>
                </a:solidFill>
                <a:latin typeface="+mn-ea"/>
              </a:rPr>
              <a:t>기반의 딥러닝 객체 검출 알고리즘 적용</a:t>
            </a:r>
            <a:endParaRPr lang="en-US" altLang="ko-KR" b="1" dirty="0">
              <a:solidFill>
                <a:schemeClr val="tx2"/>
              </a:solidFill>
              <a:latin typeface="+mn-ea"/>
            </a:endParaRPr>
          </a:p>
        </p:txBody>
      </p:sp>
    </p:spTree>
    <p:extLst>
      <p:ext uri="{BB962C8B-B14F-4D97-AF65-F5344CB8AC3E}">
        <p14:creationId xmlns:p14="http://schemas.microsoft.com/office/powerpoint/2010/main" val="27845208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CCD29-1D50-6714-B703-CDF1F43A452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E006F8B6-41AE-B124-2CC4-0BCE729F772C}"/>
              </a:ext>
            </a:extLst>
          </p:cNvPr>
          <p:cNvSpPr txBox="1">
            <a:spLocks noChangeArrowheads="1"/>
          </p:cNvSpPr>
          <p:nvPr/>
        </p:nvSpPr>
        <p:spPr bwMode="auto">
          <a:xfrm>
            <a:off x="311265" y="952583"/>
            <a:ext cx="8533362" cy="469519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방법론</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실제 공정 데이터를 기반으로 </a:t>
            </a:r>
            <a:r>
              <a:rPr lang="en-US" altLang="ko-KR" sz="1600" kern="0" dirty="0">
                <a:solidFill>
                  <a:schemeClr val="tx1"/>
                </a:solidFill>
                <a:latin typeface="+mn-ea"/>
              </a:rPr>
              <a:t>7</a:t>
            </a:r>
            <a:r>
              <a:rPr lang="ko-KR" altLang="en-US" sz="1600" kern="0" dirty="0">
                <a:solidFill>
                  <a:schemeClr val="tx1"/>
                </a:solidFill>
                <a:latin typeface="+mn-ea"/>
              </a:rPr>
              <a:t>가지 불량 유형을 정의 및 시료 제작</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전용 장비를 활용하여 이미지 데이터 수집 </a:t>
            </a:r>
            <a:endParaRPr lang="en-US" altLang="ko-KR" sz="1600" kern="0" dirty="0">
              <a:solidFill>
                <a:schemeClr val="tx1"/>
              </a:solidFill>
              <a:latin typeface="+mn-ea"/>
            </a:endParaRPr>
          </a:p>
          <a:p>
            <a:pPr marL="627062" lvl="2" indent="0">
              <a:lnSpc>
                <a:spcPct val="130000"/>
              </a:lnSpc>
              <a:spcBef>
                <a:spcPts val="600"/>
              </a:spcBef>
              <a:buNone/>
            </a:pPr>
            <a:endParaRPr lang="en-US" altLang="ko-KR" sz="10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a:solidFill>
                  <a:schemeClr val="tx1"/>
                </a:solidFill>
                <a:latin typeface="+mn-ea"/>
              </a:rPr>
              <a:t>불량 검출 모델 구현 및 학습</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CNN</a:t>
            </a:r>
            <a:r>
              <a:rPr lang="ko-KR" altLang="en-US" sz="1600" kern="0" dirty="0">
                <a:solidFill>
                  <a:schemeClr val="tx1"/>
                </a:solidFill>
                <a:latin typeface="+mn-ea"/>
              </a:rPr>
              <a:t> 기반 대표 모델인 </a:t>
            </a:r>
            <a:r>
              <a:rPr lang="en-US" altLang="ko-KR" sz="1600" kern="0" dirty="0">
                <a:solidFill>
                  <a:schemeClr val="tx1"/>
                </a:solidFill>
                <a:latin typeface="+mn-ea"/>
              </a:rPr>
              <a:t>YOLOv11</a:t>
            </a:r>
            <a:r>
              <a:rPr lang="ko-KR" altLang="en-US" sz="1600" kern="0" dirty="0">
                <a:solidFill>
                  <a:schemeClr val="tx1"/>
                </a:solidFill>
                <a:latin typeface="+mn-ea"/>
              </a:rPr>
              <a:t>과 </a:t>
            </a:r>
            <a:r>
              <a:rPr lang="en-US" altLang="ko-KR" sz="1600" kern="0" dirty="0">
                <a:solidFill>
                  <a:schemeClr val="tx1"/>
                </a:solidFill>
                <a:latin typeface="+mn-ea"/>
              </a:rPr>
              <a:t>Transformer </a:t>
            </a:r>
            <a:r>
              <a:rPr lang="ko-KR" altLang="en-US" sz="1600" kern="0" dirty="0">
                <a:solidFill>
                  <a:schemeClr val="tx1"/>
                </a:solidFill>
                <a:latin typeface="+mn-ea"/>
              </a:rPr>
              <a:t>기반의 대표 모델인 </a:t>
            </a:r>
            <a:r>
              <a:rPr lang="en-US" altLang="ko-KR" sz="1600" kern="0" dirty="0">
                <a:solidFill>
                  <a:schemeClr val="tx1"/>
                </a:solidFill>
                <a:latin typeface="+mn-ea"/>
              </a:rPr>
              <a:t>RT-DETR</a:t>
            </a:r>
            <a:r>
              <a:rPr lang="ko-KR" altLang="en-US" sz="1600" kern="0" dirty="0">
                <a:solidFill>
                  <a:schemeClr val="tx1"/>
                </a:solidFill>
                <a:latin typeface="+mn-ea"/>
              </a:rPr>
              <a:t>을 활용하여 불량 검출 모델 구현 및 학습</a:t>
            </a:r>
            <a:endParaRPr lang="en-US" altLang="ko-KR" sz="1600" kern="0" dirty="0">
              <a:solidFill>
                <a:schemeClr val="tx1"/>
              </a:solidFill>
              <a:latin typeface="+mn-ea"/>
            </a:endParaRPr>
          </a:p>
          <a:p>
            <a:pPr marL="627062" lvl="2" indent="0">
              <a:lnSpc>
                <a:spcPct val="130000"/>
              </a:lnSpc>
              <a:spcBef>
                <a:spcPts val="600"/>
              </a:spcBef>
              <a:buNone/>
            </a:pPr>
            <a:endParaRPr lang="en-US" altLang="ko-KR" sz="10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3) </a:t>
            </a:r>
            <a:r>
              <a:rPr lang="ko-KR" altLang="en-US" sz="1600" kern="0" dirty="0">
                <a:solidFill>
                  <a:schemeClr val="tx1"/>
                </a:solidFill>
                <a:latin typeface="+mn-ea"/>
              </a:rPr>
              <a:t>성능 평가</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Precision, Recall, </a:t>
            </a:r>
            <a:r>
              <a:rPr lang="en-US" altLang="ko-KR" sz="1600" kern="0" dirty="0" err="1">
                <a:solidFill>
                  <a:schemeClr val="tx1"/>
                </a:solidFill>
                <a:latin typeface="+mn-ea"/>
              </a:rPr>
              <a:t>mAP</a:t>
            </a:r>
            <a:r>
              <a:rPr lang="en-US" altLang="ko-KR" sz="1600" kern="0" dirty="0">
                <a:solidFill>
                  <a:schemeClr val="tx1"/>
                </a:solidFill>
                <a:latin typeface="+mn-ea"/>
              </a:rPr>
              <a:t> </a:t>
            </a:r>
            <a:r>
              <a:rPr lang="ko-KR" altLang="en-US" sz="1600" kern="0" dirty="0">
                <a:solidFill>
                  <a:schemeClr val="tx1"/>
                </a:solidFill>
                <a:latin typeface="+mn-ea"/>
              </a:rPr>
              <a:t>등의 대표적인 객체 검출 성능 지표를 활용</a:t>
            </a: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또한</a:t>
            </a:r>
            <a:r>
              <a:rPr lang="en-US" altLang="ko-KR" sz="1600" kern="0" dirty="0">
                <a:solidFill>
                  <a:schemeClr val="tx1"/>
                </a:solidFill>
                <a:latin typeface="+mn-ea"/>
              </a:rPr>
              <a:t>, </a:t>
            </a:r>
            <a:r>
              <a:rPr lang="ko-KR" altLang="en-US" sz="1600" kern="0" dirty="0">
                <a:solidFill>
                  <a:schemeClr val="tx1"/>
                </a:solidFill>
                <a:latin typeface="+mn-ea"/>
              </a:rPr>
              <a:t>테스트 데이터에 대한 </a:t>
            </a:r>
            <a:r>
              <a:rPr lang="en-US" altLang="ko-KR" sz="1600" kern="0" dirty="0">
                <a:solidFill>
                  <a:schemeClr val="tx1"/>
                </a:solidFill>
                <a:latin typeface="+mn-ea"/>
              </a:rPr>
              <a:t>Confusion Matrix (</a:t>
            </a:r>
            <a:r>
              <a:rPr lang="ko-KR" altLang="en-US" sz="1600" kern="0" dirty="0">
                <a:solidFill>
                  <a:schemeClr val="tx1"/>
                </a:solidFill>
                <a:latin typeface="+mn-ea"/>
              </a:rPr>
              <a:t>혼동 행렬</a:t>
            </a:r>
            <a:r>
              <a:rPr lang="en-US" altLang="ko-KR" sz="1600" kern="0" dirty="0">
                <a:solidFill>
                  <a:schemeClr val="tx1"/>
                </a:solidFill>
                <a:latin typeface="+mn-ea"/>
              </a:rPr>
              <a:t>)</a:t>
            </a:r>
            <a:r>
              <a:rPr lang="ko-KR" altLang="en-US" sz="1600" kern="0" dirty="0">
                <a:solidFill>
                  <a:schemeClr val="tx1"/>
                </a:solidFill>
                <a:latin typeface="+mn-ea"/>
              </a:rPr>
              <a:t>을 활용</a:t>
            </a:r>
            <a:r>
              <a:rPr lang="en-US" altLang="ko-KR" sz="1600" kern="0" dirty="0">
                <a:solidFill>
                  <a:schemeClr val="tx1"/>
                </a:solidFill>
                <a:latin typeface="+mn-ea"/>
              </a:rPr>
              <a:t>, </a:t>
            </a:r>
            <a:r>
              <a:rPr lang="ko-KR" altLang="en-US" sz="1600" kern="0" dirty="0">
                <a:solidFill>
                  <a:schemeClr val="tx1"/>
                </a:solidFill>
                <a:latin typeface="+mn-ea"/>
              </a:rPr>
              <a:t>각 </a:t>
            </a:r>
            <a:r>
              <a:rPr lang="en-US" altLang="ko-KR" sz="1600" kern="0" dirty="0">
                <a:solidFill>
                  <a:schemeClr val="tx1"/>
                </a:solidFill>
                <a:latin typeface="+mn-ea"/>
              </a:rPr>
              <a:t>7</a:t>
            </a:r>
            <a:r>
              <a:rPr lang="ko-KR" altLang="en-US" sz="1600" kern="0" dirty="0">
                <a:solidFill>
                  <a:schemeClr val="tx1"/>
                </a:solidFill>
                <a:latin typeface="+mn-ea"/>
              </a:rPr>
              <a:t>가지 불량 클래스에 대한 실제 검출 개수를 모델별로 비교</a:t>
            </a:r>
          </a:p>
        </p:txBody>
      </p:sp>
      <p:sp>
        <p:nvSpPr>
          <p:cNvPr id="2" name="제목 1">
            <a:extLst>
              <a:ext uri="{FF2B5EF4-FFF2-40B4-BE49-F238E27FC236}">
                <a16:creationId xmlns:a16="http://schemas.microsoft.com/office/drawing/2014/main" id="{C5C36203-5E0B-2B66-5F71-974DC3AB8FA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Tree>
    <p:extLst>
      <p:ext uri="{BB962C8B-B14F-4D97-AF65-F5344CB8AC3E}">
        <p14:creationId xmlns:p14="http://schemas.microsoft.com/office/powerpoint/2010/main" val="1971241775"/>
      </p:ext>
    </p:extLst>
  </p:cSld>
  <p:clrMapOvr>
    <a:masterClrMapping/>
  </p:clrMapOvr>
  <p:transition/>
</p:sld>
</file>

<file path=ppt/theme/theme1.xml><?xml version="1.0" encoding="utf-8"?>
<a:theme xmlns:a="http://schemas.openxmlformats.org/drawingml/2006/main" name="1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2004:Templates:Presentations:Designs:Calm Seas</Template>
  <TotalTime>59656</TotalTime>
  <Words>3999</Words>
  <Application>Microsoft Office PowerPoint</Application>
  <PresentationFormat>화면 슬라이드 쇼(4:3)</PresentationFormat>
  <Paragraphs>352</Paragraphs>
  <Slides>32</Slides>
  <Notes>30</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32</vt:i4>
      </vt:variant>
    </vt:vector>
  </HeadingPairs>
  <TitlesOfParts>
    <vt:vector size="44" baseType="lpstr">
      <vt:lpstr>나눔고딕 ExtraBold</vt:lpstr>
      <vt:lpstr>맑은 고딕</vt:lpstr>
      <vt:lpstr>한양신명조</vt:lpstr>
      <vt:lpstr>함초롬바탕</vt:lpstr>
      <vt:lpstr>Arial</vt:lpstr>
      <vt:lpstr>Calibri</vt:lpstr>
      <vt:lpstr>Cambria</vt:lpstr>
      <vt:lpstr>Corbel</vt:lpstr>
      <vt:lpstr>Times New Roman</vt:lpstr>
      <vt:lpstr>Wingdings</vt:lpstr>
      <vt:lpstr>1_Default Design</vt:lpstr>
      <vt:lpstr>2_Default Design</vt:lpstr>
      <vt:lpstr>PowerPoint 프레젠테이션</vt:lpstr>
      <vt:lpstr>목차</vt:lpstr>
      <vt:lpstr>목차</vt:lpstr>
      <vt:lpstr>프로젝트 #2 개요</vt:lpstr>
      <vt:lpstr>서론 (Introduction)</vt:lpstr>
      <vt:lpstr>서론 (Introduction)</vt:lpstr>
      <vt:lpstr>서론 (Introduction)</vt:lpstr>
      <vt:lpstr>서론 (Introduction)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실험 구성 및 평가 방법</vt:lpstr>
      <vt:lpstr>실험 구성 및 평가 방법</vt:lpstr>
      <vt:lpstr>실험 구성 및 평가 방법</vt:lpstr>
      <vt:lpstr>결과 및 분석 (Results &amp; Analysis)</vt:lpstr>
      <vt:lpstr>결과 및 분석 (Results &amp; Analysis)</vt:lpstr>
      <vt:lpstr>결과 및 분석 (Results &amp; Analysis)</vt:lpstr>
      <vt:lpstr>결과 및 분석 (Results &amp; Analysis)</vt:lpstr>
      <vt:lpstr>결과 및 분석 (Results &amp; Analysis)</vt:lpstr>
      <vt:lpstr>한계점 및 토론 (Limitations &amp; Discussions)</vt:lpstr>
      <vt:lpstr>향후 연구 방향</vt:lpstr>
      <vt:lpstr>향후 연구 방향</vt:lpstr>
      <vt:lpstr>참고 문헌</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이광연</dc:creator>
  <cp:lastModifiedBy>v vbnvvvvv bv ll</cp:lastModifiedBy>
  <cp:revision>3162</cp:revision>
  <cp:lastPrinted>2023-01-25T05:07:50Z</cp:lastPrinted>
  <dcterms:created xsi:type="dcterms:W3CDTF">2004-08-18T11:28:05Z</dcterms:created>
  <dcterms:modified xsi:type="dcterms:W3CDTF">2025-06-15T07:23:56Z</dcterms:modified>
</cp:coreProperties>
</file>